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60" r:id="rId3"/>
    <p:sldId id="259" r:id="rId4"/>
    <p:sldId id="264" r:id="rId5"/>
    <p:sldId id="265" r:id="rId6"/>
    <p:sldId id="266" r:id="rId7"/>
    <p:sldId id="326" r:id="rId8"/>
    <p:sldId id="267" r:id="rId9"/>
    <p:sldId id="269" r:id="rId10"/>
    <p:sldId id="270" r:id="rId11"/>
    <p:sldId id="271" r:id="rId12"/>
    <p:sldId id="316" r:id="rId13"/>
    <p:sldId id="300" r:id="rId14"/>
    <p:sldId id="301" r:id="rId15"/>
    <p:sldId id="302" r:id="rId16"/>
    <p:sldId id="323" r:id="rId17"/>
    <p:sldId id="305" r:id="rId18"/>
    <p:sldId id="324" r:id="rId19"/>
    <p:sldId id="308" r:id="rId20"/>
    <p:sldId id="311" r:id="rId21"/>
    <p:sldId id="317" r:id="rId22"/>
    <p:sldId id="318" r:id="rId23"/>
    <p:sldId id="327" r:id="rId24"/>
    <p:sldId id="313" r:id="rId25"/>
    <p:sldId id="272" r:id="rId26"/>
    <p:sldId id="278" r:id="rId27"/>
    <p:sldId id="279" r:id="rId28"/>
    <p:sldId id="281" r:id="rId29"/>
    <p:sldId id="315" r:id="rId30"/>
    <p:sldId id="285" r:id="rId31"/>
    <p:sldId id="290" r:id="rId32"/>
    <p:sldId id="329" r:id="rId33"/>
    <p:sldId id="328" r:id="rId34"/>
    <p:sldId id="298" r:id="rId35"/>
    <p:sldId id="29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6911-EF85-4C41-B394-14FAEFAFB09A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742DD-BF47-4396-A27D-BF5C9257C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1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81AD-3524-413F-A474-79D71F5028D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2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81AD-3524-413F-A474-79D71F5028D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2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81AD-3524-413F-A474-79D71F5028D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2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81AD-3524-413F-A474-79D71F5028D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2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81AD-3524-413F-A474-79D71F5028D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29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81AD-3524-413F-A474-79D71F5028D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2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81AD-3524-413F-A474-79D71F5028D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2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hyperlink" Target="https://vk.com/ya_v_ggp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www.youtube.com/user/GlazovGGP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riem.ggpi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em.ggpi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riem.ggpi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em.ggpi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iemggpi@mail.ru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ocshape2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" r="1863" b="16626"/>
          <a:stretch/>
        </p:blipFill>
        <p:spPr bwMode="auto">
          <a:xfrm>
            <a:off x="5148064" y="3573015"/>
            <a:ext cx="3777126" cy="1741193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8712968" cy="3140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62872" y="669876"/>
            <a:ext cx="11521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66113" y="836712"/>
            <a:ext cx="1617655" cy="9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1689663" cy="13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105868" y="332656"/>
            <a:ext cx="91709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</a:rPr>
              <a:t>ФГБОУ ВО </a:t>
            </a:r>
          </a:p>
          <a:p>
            <a:pPr>
              <a:spcBef>
                <a:spcPts val="0"/>
              </a:spcBef>
              <a:defRPr/>
            </a:pPr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</a:rPr>
              <a:t>«ГЛАЗОВСКИЙ ГОСУДАРСТВЕННЫЙ </a:t>
            </a:r>
            <a:endParaRPr lang="en-US" altLang="ru-RU" sz="22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</a:p>
          <a:p>
            <a:pPr>
              <a:spcBef>
                <a:spcPts val="0"/>
              </a:spcBef>
              <a:defRPr/>
            </a:pPr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</a:rPr>
              <a:t>имени В.Г. Короленко»</a:t>
            </a:r>
          </a:p>
        </p:txBody>
      </p:sp>
      <p:pic>
        <p:nvPicPr>
          <p:cNvPr id="8" name="Picture 8" descr="D:\ПРИЕМНАЯ КО (F)\фото\2017\фотографии ГГПИ 2017 от Алексея Ельцова\в маленьком формате\201708300053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r="8291"/>
          <a:stretch/>
        </p:blipFill>
        <p:spPr bwMode="auto">
          <a:xfrm>
            <a:off x="251520" y="3573016"/>
            <a:ext cx="2970395" cy="215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10" descr="D:\ПРИЕМНАЯ КО (F)\фото\2017\фотографии ГГПИ 2017 от Алексея Ельцова\в маленьком формате\201708300051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11893"/>
          <a:stretch/>
        </p:blipFill>
        <p:spPr bwMode="auto">
          <a:xfrm>
            <a:off x="2627784" y="3356992"/>
            <a:ext cx="352258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79512" y="1983496"/>
            <a:ext cx="8712968" cy="534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3508" y="2137492"/>
            <a:ext cx="874897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79512" y="2276872"/>
            <a:ext cx="871296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512" y="2367461"/>
            <a:ext cx="8712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123728" y="6237312"/>
            <a:ext cx="5398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Удмуртская Республика, г. Глазов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36496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106493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АДАПТАЦИЯ ПЕРВОКУРСНИКОВ</a:t>
            </a:r>
            <a:endParaRPr lang="ru-RU" sz="3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sun9-80.userapi.com/impg/AiNPPeogVhTlNanfC3SyxfE-oeGJWOot179y3w/5tBbq7YtIVk.jpg?size=2560x1472&amp;quality=95&amp;sign=5a4dbb20db68823e1c1258a830eea54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59719"/>
            <a:ext cx="3264297" cy="1876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79.userapi.com/impg/6SA3MVW5mq5E6pp6Mk6Ka52Z35QqIMjSXXf3vQ/jiyv5Ro8fGw.jpg?size=1293x2160&amp;quality=95&amp;sign=9f9c9bb1fb99bb52d9ac68af5b94740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74" y="2231638"/>
            <a:ext cx="1978413" cy="3305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7.userapi.com/impg/CI6bmparwTv1f8TKed8qOTnApJX5iOs5P-mr9Q/vb4-a2z1XvM.jpg?size=2560x1441&amp;quality=95&amp;sign=b8abafbdd515235d92a00ea5b40f6cb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82" y="1659719"/>
            <a:ext cx="3427378" cy="1929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12.userapi.com/impg/UkgQ-F6mEc2SptIpEat6Ie5U9pgMM8qMU20sqA/W5kqC1ny1Wg.jpg?size=2560x1558&amp;quality=95&amp;sign=c70d0c205d20cdb30b90a60cbc4efcb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01" y="3835397"/>
            <a:ext cx="3223340" cy="1961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81.userapi.com/impg/VGUnqab4StWa9Sr3uOdN3twhUXejMbrwG1NC0A/-Oxx1Mu_ddc.jpg?size=2560x1966&amp;quality=95&amp;sign=edcd257ffc88621d2dc18a8337c6eed2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536690"/>
            <a:ext cx="3292700" cy="2336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106493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РАСШИРЯЕМ ГРАНИЦЫ</a:t>
            </a:r>
            <a:endParaRPr lang="ru-RU" sz="3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0" descr="C:\Users\priem\Desktop\6qp-nuz0sl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04" y="3909416"/>
            <a:ext cx="2857888" cy="21427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2" name="Picture 2" descr="https://sun9-33.userapi.com/impg/ms6jjHdD6YlnFv7Wc3iVfztrnSpT6ZRc-c7rDg/B_OpjaEb3Do.jpg?size=1280x960&amp;quality=95&amp;sign=3dade3ff793b88534fcd1a2d3aeb741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78" y="3429000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artin\AppData\Local\Temp\Rar$DIa0.987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5317" y="1700808"/>
            <a:ext cx="2990619" cy="2242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s://pp.userapi.com/c845523/v845523012/ccb44/nwVP_NjG-y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1" r="6585" b="24416"/>
          <a:stretch/>
        </p:blipFill>
        <p:spPr bwMode="auto">
          <a:xfrm>
            <a:off x="4355976" y="1628800"/>
            <a:ext cx="3096344" cy="22806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0928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YouTu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priem\Desktop\yt_12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8443"/>
          <a:stretch/>
        </p:blipFill>
        <p:spPr bwMode="auto">
          <a:xfrm>
            <a:off x="611560" y="1268760"/>
            <a:ext cx="3717032" cy="99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600" y="2420888"/>
            <a:ext cx="51093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  <a:hlinkClick r:id="rId4"/>
              </a:rPr>
              <a:t>https://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www.youtube.com/user/GlazovGGPI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Плейлист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«Абитуриенту»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10" y="1072471"/>
            <a:ext cx="2350413" cy="235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9" y="3748275"/>
            <a:ext cx="3439583" cy="90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84058" y="4841865"/>
            <a:ext cx="56161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  <a:hlinkClick r:id="rId7"/>
              </a:rPr>
              <a:t>https://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7"/>
              </a:rPr>
              <a:t>vk.com/ya_v_ggpi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Группа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«Приёмная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комиссия ГГПИ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В.Г. Короленко»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09" y="3700449"/>
            <a:ext cx="2350413" cy="235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8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2968" cy="3140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2872" y="669876"/>
            <a:ext cx="11521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6113" y="836712"/>
            <a:ext cx="1617655" cy="9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</a:endParaRPr>
          </a:p>
        </p:txBody>
      </p:sp>
      <p:pic>
        <p:nvPicPr>
          <p:cNvPr id="1026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1689663" cy="13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105868" y="332656"/>
            <a:ext cx="91709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</a:rPr>
              <a:t>ФГБОУ ВО </a:t>
            </a:r>
          </a:p>
          <a:p>
            <a:pPr>
              <a:spcBef>
                <a:spcPts val="0"/>
              </a:spcBef>
              <a:defRPr/>
            </a:pPr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</a:rPr>
              <a:t>«ГЛАЗОВСКИЙ ГОСУДАРСТВЕННЫЙ </a:t>
            </a:r>
            <a:endParaRPr lang="en-US" altLang="ru-RU" sz="22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</a:p>
          <a:p>
            <a:pPr>
              <a:spcBef>
                <a:spcPts val="0"/>
              </a:spcBef>
              <a:defRPr/>
            </a:pPr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</a:rPr>
              <a:t>имени В.Г. Короленко»</a:t>
            </a:r>
          </a:p>
        </p:txBody>
      </p:sp>
      <p:pic>
        <p:nvPicPr>
          <p:cNvPr id="8" name="Picture 8" descr="D:\ПРИЕМНАЯ КО (F)\фото\2017\фотографии ГГПИ 2017 от Алексея Ельцова\в маленьком формате\201708300053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8291"/>
          <a:stretch/>
        </p:blipFill>
        <p:spPr bwMode="auto">
          <a:xfrm>
            <a:off x="251520" y="3573016"/>
            <a:ext cx="2970395" cy="215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9" descr="D:\ПРИЕМНАЯ КО (F)\фото\2017\фотографии ГГПИ 2017 от Алексея Ельцова\в маленьком формате\201708300052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9863" t="12800" r="10402" b="7502"/>
          <a:stretch/>
        </p:blipFill>
        <p:spPr bwMode="auto">
          <a:xfrm>
            <a:off x="5580112" y="3574865"/>
            <a:ext cx="3240360" cy="2158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10" descr="D:\ПРИЕМНАЯ КО (F)\фото\2017\фотографии ГГПИ 2017 от Алексея Ельцова\в маленьком формате\201708300051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11893"/>
          <a:stretch/>
        </p:blipFill>
        <p:spPr bwMode="auto">
          <a:xfrm>
            <a:off x="2627784" y="3356992"/>
            <a:ext cx="352258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79512" y="1983496"/>
            <a:ext cx="8712968" cy="534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3508" y="2137492"/>
            <a:ext cx="874897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79512" y="2276872"/>
            <a:ext cx="871296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5720" y="2367461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123728" y="6237312"/>
            <a:ext cx="5398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</a:rPr>
              <a:t>Удмуртская Республика, г. Глазов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36496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</a:endParaRPr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66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19957"/>
              </p:ext>
            </p:extLst>
          </p:nvPr>
        </p:nvGraphicFramePr>
        <p:xfrm>
          <a:off x="323850" y="1341438"/>
          <a:ext cx="8424614" cy="4570412"/>
        </p:xfrm>
        <a:graphic>
          <a:graphicData uri="http://schemas.openxmlformats.org/drawingml/2006/table">
            <a:tbl>
              <a:tblPr/>
              <a:tblGrid>
                <a:gridCol w="1624630"/>
                <a:gridCol w="6799984"/>
              </a:tblGrid>
              <a:tr h="108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23" marR="91423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Факультет информатики, физики и математики</a:t>
                      </a:r>
                    </a:p>
                  </a:txBody>
                  <a:tcPr marL="91423" marR="91423"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1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23" marR="91423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Факультет социальных коммуникаций и филологии</a:t>
                      </a:r>
                    </a:p>
                  </a:txBody>
                  <a:tcPr marL="91423" marR="91423"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58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23" marR="91423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Факультет педагогического и художественного образования</a:t>
                      </a:r>
                    </a:p>
                  </a:txBody>
                  <a:tcPr marL="91423" marR="91423"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3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91423" marR="91423"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Историко-лингвистический факультет</a:t>
                      </a:r>
                    </a:p>
                  </a:txBody>
                  <a:tcPr marL="91423" marR="91423" marT="45718" marB="4571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Picture 4" descr="IFM_Logo_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12776"/>
            <a:ext cx="1008063" cy="100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J:\Для презентации\Логотип СКиФ\лог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0" y="2588290"/>
            <a:ext cx="1164930" cy="120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6067"/>
            <a:ext cx="1181242" cy="1153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6" descr="sVMuIUq1ia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13365" r="5251" b="13544"/>
          <a:stretch>
            <a:fillRect/>
          </a:stretch>
        </p:blipFill>
        <p:spPr bwMode="auto">
          <a:xfrm>
            <a:off x="539087" y="3789040"/>
            <a:ext cx="1105610" cy="904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3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</a:endParaRPr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66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1772816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1916832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252536" y="1052736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ФАКУЛЬТЕТ ИНФОРМАТИКИ, ФИЗИКИ И МАТЕМАТИКИ </a:t>
            </a:r>
          </a:p>
          <a:p>
            <a:endParaRPr lang="ru-RU" sz="2400" dirty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997839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sz="2400" b="1" dirty="0">
                <a:solidFill>
                  <a:srgbClr val="800000"/>
                </a:solidFill>
                <a:latin typeface="Arial" pitchFamily="34" charset="0"/>
              </a:rPr>
              <a:t>Педагогическое </a:t>
            </a:r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</a:rPr>
              <a:t>образование</a:t>
            </a:r>
          </a:p>
          <a:p>
            <a:pPr>
              <a:spcBef>
                <a:spcPts val="0"/>
              </a:spcBef>
              <a:defRPr/>
            </a:pPr>
            <a:endParaRPr lang="ru-RU" altLang="ru-RU" sz="2400" b="1" dirty="0">
              <a:solidFill>
                <a:srgbClr val="800000"/>
              </a:solidFill>
              <a:latin typeface="Arial" pitchFamily="34" charset="0"/>
            </a:endParaRPr>
          </a:p>
          <a:p>
            <a:pPr marL="285750" indent="-285750">
              <a:spcBef>
                <a:spcPts val="0"/>
              </a:spcBef>
              <a:buFont typeface="Arial" pitchFamily="34" charset="0"/>
              <a:buChar char="-"/>
              <a:defRPr/>
            </a:pPr>
            <a:r>
              <a:rPr lang="ru-RU" altLang="ru-RU" sz="2400" dirty="0" smtClean="0">
                <a:latin typeface="Arial" pitchFamily="34" charset="0"/>
              </a:rPr>
              <a:t>Математика </a:t>
            </a:r>
            <a:r>
              <a:rPr lang="ru-RU" altLang="ru-RU" sz="2400" dirty="0">
                <a:latin typeface="Arial" pitchFamily="34" charset="0"/>
              </a:rPr>
              <a:t>и </a:t>
            </a:r>
            <a:r>
              <a:rPr lang="ru-RU" altLang="ru-RU" sz="2400" dirty="0" smtClean="0">
                <a:latin typeface="Arial" pitchFamily="34" charset="0"/>
              </a:rPr>
              <a:t>Дополнительное образование (физико-технологическое образование)</a:t>
            </a:r>
            <a:endParaRPr lang="ru-RU" altLang="ru-RU" sz="2400" dirty="0">
              <a:latin typeface="Arial" pitchFamily="34" charset="0"/>
            </a:endParaRPr>
          </a:p>
          <a:p>
            <a:pPr marL="285750" indent="-285750">
              <a:spcBef>
                <a:spcPts val="0"/>
              </a:spcBef>
              <a:buFont typeface="Arial" pitchFamily="34" charset="0"/>
              <a:buChar char="-"/>
              <a:defRPr/>
            </a:pPr>
            <a:r>
              <a:rPr lang="ru-RU" altLang="ru-RU" sz="2400" dirty="0" smtClean="0">
                <a:latin typeface="Arial" pitchFamily="34" charset="0"/>
              </a:rPr>
              <a:t>Физика и Математика</a:t>
            </a:r>
            <a:endParaRPr lang="ru-RU" altLang="ru-RU" sz="2400" dirty="0">
              <a:latin typeface="Arial" pitchFamily="34" charset="0"/>
            </a:endParaRPr>
          </a:p>
          <a:p>
            <a:pPr marL="285750" indent="-285750">
              <a:spcBef>
                <a:spcPts val="0"/>
              </a:spcBef>
              <a:buFont typeface="Arial" pitchFamily="34" charset="0"/>
              <a:buChar char="-"/>
              <a:defRPr/>
            </a:pPr>
            <a:r>
              <a:rPr lang="ru-RU" altLang="ru-RU" sz="2400" dirty="0">
                <a:latin typeface="Arial" pitchFamily="34" charset="0"/>
              </a:rPr>
              <a:t>Математика и </a:t>
            </a:r>
            <a:r>
              <a:rPr lang="ru-RU" altLang="ru-RU" sz="2400" dirty="0" smtClean="0">
                <a:latin typeface="Arial" pitchFamily="34" charset="0"/>
              </a:rPr>
              <a:t>Информатика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-"/>
              <a:defRPr/>
            </a:pPr>
            <a:r>
              <a:rPr lang="ru-RU" altLang="ru-RU" sz="2400" dirty="0" smtClean="0">
                <a:latin typeface="Arial" pitchFamily="34" charset="0"/>
              </a:rPr>
              <a:t>Математика и Экономика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-"/>
              <a:defRPr/>
            </a:pPr>
            <a:r>
              <a:rPr lang="ru-RU" altLang="ru-RU" sz="2400" dirty="0" smtClean="0">
                <a:latin typeface="Arial" pitchFamily="34" charset="0"/>
              </a:rPr>
              <a:t>Математика и Дополнительное образование (техническое творчество)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-"/>
              <a:defRPr/>
            </a:pPr>
            <a:r>
              <a:rPr lang="ru-RU" altLang="ru-RU" sz="2400" dirty="0" smtClean="0">
                <a:latin typeface="Arial" pitchFamily="34" charset="0"/>
              </a:rPr>
              <a:t>Математика</a:t>
            </a:r>
          </a:p>
          <a:p>
            <a:pPr>
              <a:spcBef>
                <a:spcPts val="0"/>
              </a:spcBef>
              <a:defRPr/>
            </a:pPr>
            <a:endParaRPr lang="ru-RU" altLang="ru-RU" sz="2400" b="1" dirty="0" smtClean="0">
              <a:solidFill>
                <a:srgbClr val="800000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altLang="ru-RU" sz="2400" b="1" dirty="0" smtClean="0">
              <a:solidFill>
                <a:srgbClr val="800000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73216"/>
            <a:ext cx="43204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7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</a:endParaRPr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66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1772816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1916832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252536" y="1052736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ФАКУЛЬТЕТ ИНФОРМАТИКИ, ФИЗИКИ И МАТЕМАТИКИ </a:t>
            </a:r>
          </a:p>
          <a:p>
            <a:endParaRPr lang="ru-RU" sz="2400" dirty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997839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endParaRPr lang="ru-RU" altLang="ru-RU" sz="2400" b="1" dirty="0" smtClean="0">
              <a:solidFill>
                <a:srgbClr val="800000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</a:rPr>
              <a:t>Непедагогическое образование (внебюджетная основа)</a:t>
            </a:r>
          </a:p>
          <a:p>
            <a:pPr>
              <a:spcBef>
                <a:spcPts val="0"/>
              </a:spcBef>
              <a:defRPr/>
            </a:pPr>
            <a:endParaRPr lang="ru-RU" altLang="ru-RU" sz="2400" b="1" dirty="0">
              <a:solidFill>
                <a:srgbClr val="800000"/>
              </a:solidFill>
              <a:latin typeface="Arial" pitchFamily="34" charset="0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-"/>
              <a:defRPr/>
            </a:pPr>
            <a:r>
              <a:rPr lang="ru-RU" sz="2400" dirty="0" smtClean="0">
                <a:latin typeface="Arial" pitchFamily="34" charset="0"/>
              </a:rPr>
              <a:t>Информатика и вычислительная техника (платная основа)</a:t>
            </a:r>
            <a:endParaRPr lang="ru-RU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</a:endParaRPr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66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1772816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1916832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252536" y="1052736"/>
            <a:ext cx="90364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ФАКУЛЬТЕТ СОЦИАЛЬНЫХ КОММУНИКАЦИЙ И ФИЛОЛОГИИ </a:t>
            </a:r>
          </a:p>
          <a:p>
            <a:endParaRPr lang="ru-RU" sz="2400" dirty="0">
              <a:latin typeface="Arial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10666" y="2291675"/>
            <a:ext cx="842583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800000"/>
                </a:solidFill>
              </a:rPr>
              <a:t>Педагогическое образование</a:t>
            </a:r>
          </a:p>
          <a:p>
            <a:pPr marL="342900" indent="-342900" eaLnBrk="1" hangingPunct="1">
              <a:buFont typeface="Arial" pitchFamily="34" charset="0"/>
              <a:buChar char="-"/>
              <a:defRPr/>
            </a:pPr>
            <a:r>
              <a:rPr lang="ru-RU" altLang="ru-RU" sz="2400" dirty="0" smtClean="0"/>
              <a:t>Русский язык и Литература</a:t>
            </a:r>
          </a:p>
          <a:p>
            <a:pPr marL="342900" indent="-342900" eaLnBrk="1" hangingPunct="1">
              <a:buFont typeface="Arial" pitchFamily="34" charset="0"/>
              <a:buChar char="-"/>
              <a:defRPr/>
            </a:pPr>
            <a:r>
              <a:rPr lang="ru-RU" altLang="ru-RU" sz="2400" dirty="0" smtClean="0"/>
              <a:t>Русский язык и Английский язык</a:t>
            </a:r>
          </a:p>
          <a:p>
            <a:pPr marL="342900" indent="-342900" eaLnBrk="1" hangingPunct="1">
              <a:buFont typeface="Arial" pitchFamily="34" charset="0"/>
              <a:buChar char="-"/>
              <a:defRPr/>
            </a:pPr>
            <a:r>
              <a:rPr lang="ru-RU" altLang="ru-RU" sz="2400" dirty="0" smtClean="0"/>
              <a:t>Филологическое образование и Дополнительное </a:t>
            </a:r>
          </a:p>
          <a:p>
            <a:pPr eaLnBrk="1" hangingPunct="1">
              <a:defRPr/>
            </a:pPr>
            <a:r>
              <a:rPr lang="ru-RU" altLang="ru-RU" sz="2400" dirty="0" smtClean="0"/>
              <a:t>     образование (в области </a:t>
            </a:r>
            <a:r>
              <a:rPr lang="ru-RU" altLang="ru-RU" sz="2400" dirty="0" err="1" smtClean="0"/>
              <a:t>медиакоммуникаций</a:t>
            </a:r>
            <a:r>
              <a:rPr lang="ru-RU" altLang="ru-RU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51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</a:endParaRPr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66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1772816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1916832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252536" y="1052736"/>
            <a:ext cx="90364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ФАКУЛЬТЕТ СОЦИАЛЬНЫХ КОММУНИКАЦИЙ И ФИЛОЛОГИИ </a:t>
            </a:r>
          </a:p>
          <a:p>
            <a:endParaRPr lang="ru-RU" sz="2400" dirty="0">
              <a:latin typeface="Arial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9512" y="1916832"/>
            <a:ext cx="8568952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000" dirty="0" smtClean="0"/>
          </a:p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800000"/>
                </a:solidFill>
              </a:rPr>
              <a:t>Психолого-педагогическое образование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ru-RU" altLang="ru-RU" sz="2400" dirty="0" smtClean="0"/>
              <a:t>Психология и социальная педагогика </a:t>
            </a:r>
          </a:p>
          <a:p>
            <a:pPr eaLnBrk="1" hangingPunct="1">
              <a:defRPr/>
            </a:pPr>
            <a:endParaRPr lang="ru-RU" altLang="ru-RU" sz="2400" dirty="0" smtClean="0"/>
          </a:p>
          <a:p>
            <a:pPr eaLnBrk="1" hangingPunct="1">
              <a:defRPr/>
            </a:pPr>
            <a:endParaRPr lang="ru-RU" altLang="ru-RU" sz="1000" dirty="0" smtClean="0"/>
          </a:p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800000"/>
                </a:solidFill>
              </a:rPr>
              <a:t>Специальное (дефектологическое) образование</a:t>
            </a:r>
          </a:p>
          <a:p>
            <a:pPr eaLnBrk="1" hangingPunct="1">
              <a:defRPr/>
            </a:pPr>
            <a:r>
              <a:rPr lang="ru-RU" altLang="ru-RU" sz="2400" dirty="0" smtClean="0"/>
              <a:t>-   Логопедия</a:t>
            </a:r>
          </a:p>
          <a:p>
            <a:pPr eaLnBrk="1" hangingPunct="1">
              <a:defRPr/>
            </a:pPr>
            <a:r>
              <a:rPr lang="ru-RU" altLang="ru-RU" sz="2400" dirty="0" smtClean="0"/>
              <a:t>-   Дефектология</a:t>
            </a:r>
          </a:p>
          <a:p>
            <a:pPr eaLnBrk="1" hangingPunct="1">
              <a:defRPr/>
            </a:pPr>
            <a:endParaRPr lang="ru-RU" altLang="ru-RU" sz="2400" dirty="0" smtClean="0"/>
          </a:p>
          <a:p>
            <a:pPr eaLnBrk="1" hangingPunct="1">
              <a:spcBef>
                <a:spcPct val="50000"/>
              </a:spcBef>
              <a:defRPr/>
            </a:pPr>
            <a:endParaRPr lang="ru-RU" altLang="ru-RU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</a:endParaRPr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66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1772816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1916832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252536" y="908720"/>
            <a:ext cx="90364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ФАКУЛЬТЕТ ПЕДАГОГИЧЕСКОГО И ХУДОЖЕСТВЕННОГО ОБРАЗОВАНИЯ</a:t>
            </a:r>
          </a:p>
          <a:p>
            <a:endParaRPr lang="ru-RU" sz="2400" dirty="0">
              <a:latin typeface="Arial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15900" y="1988840"/>
            <a:ext cx="8964613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200" b="1" dirty="0" smtClean="0">
                <a:solidFill>
                  <a:srgbClr val="800000"/>
                </a:solidFill>
              </a:rPr>
              <a:t>Педагогическое образование</a:t>
            </a:r>
          </a:p>
          <a:p>
            <a:pPr marL="342900" indent="-342900" eaLnBrk="1" hangingPunct="1">
              <a:buFont typeface="Arial" pitchFamily="34" charset="0"/>
              <a:buChar char="-"/>
              <a:defRPr/>
            </a:pPr>
            <a:r>
              <a:rPr lang="ru-RU" altLang="ru-RU" sz="2400" dirty="0" smtClean="0"/>
              <a:t>Начальное образование и Раннее творческое развитие детей</a:t>
            </a:r>
          </a:p>
          <a:p>
            <a:pPr marL="342900" indent="-342900" eaLnBrk="1" hangingPunct="1">
              <a:buFont typeface="Arial" pitchFamily="34" charset="0"/>
              <a:buChar char="-"/>
              <a:defRPr/>
            </a:pPr>
            <a:r>
              <a:rPr lang="ru-RU" altLang="ru-RU" sz="2400" dirty="0" smtClean="0"/>
              <a:t>Дошкольное образование и Начальное образование</a:t>
            </a:r>
          </a:p>
          <a:p>
            <a:pPr marL="342900" indent="-342900" eaLnBrk="1" hangingPunct="1">
              <a:buFont typeface="Arial" pitchFamily="34" charset="0"/>
              <a:buChar char="-"/>
              <a:defRPr/>
            </a:pPr>
            <a:r>
              <a:rPr lang="ru-RU" altLang="ru-RU" sz="2400" dirty="0" smtClean="0"/>
              <a:t>Начальное образование и Английский язык </a:t>
            </a:r>
          </a:p>
          <a:p>
            <a:pPr marL="342900" indent="-342900" eaLnBrk="1" hangingPunct="1">
              <a:buFont typeface="Arial" pitchFamily="34" charset="0"/>
              <a:buChar char="-"/>
              <a:defRPr/>
            </a:pPr>
            <a:r>
              <a:rPr lang="ru-RU" altLang="ru-RU" sz="2400" dirty="0" smtClean="0"/>
              <a:t>Физическая культура и Безопасность жизнедеятельности</a:t>
            </a:r>
          </a:p>
          <a:p>
            <a:pPr marL="342900" indent="-342900" eaLnBrk="1" hangingPunct="1">
              <a:buFont typeface="Arial" pitchFamily="34" charset="0"/>
              <a:buChar char="-"/>
              <a:defRPr/>
            </a:pPr>
            <a:r>
              <a:rPr lang="ru-RU" altLang="ru-RU" sz="2400" dirty="0" smtClean="0"/>
              <a:t>Физическая культура и Спортивная подготовка</a:t>
            </a:r>
          </a:p>
          <a:p>
            <a:pPr marL="342900" indent="-342900" eaLnBrk="1" hangingPunct="1">
              <a:buFont typeface="Arial" pitchFamily="34" charset="0"/>
              <a:buChar char="-"/>
              <a:defRPr/>
            </a:pPr>
            <a:r>
              <a:rPr lang="ru-RU" altLang="ru-RU" sz="2400" dirty="0" smtClean="0"/>
              <a:t>Биология и Химия</a:t>
            </a:r>
          </a:p>
          <a:p>
            <a:pPr marL="342900" indent="-342900" eaLnBrk="1" hangingPunct="1">
              <a:buFont typeface="Arial" pitchFamily="34" charset="0"/>
              <a:buChar char="-"/>
              <a:defRPr/>
            </a:pPr>
            <a:r>
              <a:rPr lang="ru-RU" sz="2400" dirty="0"/>
              <a:t>Музыка и Дополнительное образование (Музыкально-инструментальное и вокальное искусство)</a:t>
            </a:r>
            <a:endParaRPr lang="ru-RU" altLang="ru-RU" sz="24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81902"/>
            <a:ext cx="43204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6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72608" y="2113045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образование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культура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молодежная политика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спорт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2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кономика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IT-</a:t>
            </a:r>
            <a:r>
              <a:rPr lang="ru-RU" sz="2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коммуникации</a:t>
            </a:r>
            <a:endParaRPr lang="ru-RU" sz="2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23663" y="2276872"/>
            <a:ext cx="248945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92669" y="701824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ОБЛАСТИ ПОДГОТОВКИ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4653136"/>
            <a:ext cx="41476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sz="2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endParaRPr lang="ru-RU" sz="26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программ </a:t>
            </a:r>
            <a:endParaRPr lang="ru-RU" sz="2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C:\Users\priem\Desktop\фото для презентации\vd-RI3nLs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5" y="1988840"/>
            <a:ext cx="4560375" cy="2609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вал 21"/>
          <p:cNvSpPr/>
          <p:nvPr/>
        </p:nvSpPr>
        <p:spPr>
          <a:xfrm>
            <a:off x="5231542" y="2708920"/>
            <a:ext cx="248945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251590" y="3068960"/>
            <a:ext cx="248945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245677" y="3451583"/>
            <a:ext cx="248945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45353" y="3861048"/>
            <a:ext cx="248945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251590" y="4221088"/>
            <a:ext cx="248945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809220" y="5407189"/>
            <a:ext cx="4507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ВСЕ</a:t>
            </a:r>
            <a:r>
              <a:rPr lang="ru-RU" sz="2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уровни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8404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</a:endParaRPr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66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1772816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1916832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252536" y="1116613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ИСТОРИКО-ЛИНГВИСТИЧЕСКИЙ ФАКУЛЬТЕТ</a:t>
            </a:r>
          </a:p>
          <a:p>
            <a:endParaRPr lang="ru-RU" sz="2400" dirty="0">
              <a:latin typeface="Arial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36513" y="2420938"/>
            <a:ext cx="882047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defRPr/>
            </a:pPr>
            <a:r>
              <a:rPr lang="ru-RU" altLang="ru-RU" sz="2400" b="1" dirty="0" smtClean="0">
                <a:solidFill>
                  <a:srgbClr val="800000"/>
                </a:solidFill>
              </a:rPr>
              <a:t>Педагогическое образование</a:t>
            </a:r>
          </a:p>
          <a:p>
            <a:pPr lvl="1" eaLnBrk="1" hangingPunct="1">
              <a:defRPr/>
            </a:pPr>
            <a:r>
              <a:rPr lang="ru-RU" altLang="ru-RU" sz="2400" dirty="0" smtClean="0"/>
              <a:t>-   Иностранные языки (английский и немецкий языки)</a:t>
            </a:r>
          </a:p>
          <a:p>
            <a:pPr lvl="1" eaLnBrk="1" hangingPunct="1">
              <a:defRPr/>
            </a:pPr>
            <a:r>
              <a:rPr lang="ru-RU" altLang="ru-RU" sz="2400" dirty="0" smtClean="0"/>
              <a:t>-   История и </a:t>
            </a:r>
            <a:r>
              <a:rPr lang="ru-RU" sz="2400" dirty="0" smtClean="0"/>
              <a:t>Организация </a:t>
            </a:r>
            <a:r>
              <a:rPr lang="ru-RU" sz="2400" dirty="0"/>
              <a:t>проектного обучения</a:t>
            </a:r>
            <a:endParaRPr lang="ru-RU" altLang="ru-RU" sz="2400" dirty="0" smtClean="0"/>
          </a:p>
          <a:p>
            <a:pPr marL="800100" lvl="1" indent="-342900" eaLnBrk="1" hangingPunct="1">
              <a:buFontTx/>
              <a:buChar char="-"/>
              <a:defRPr/>
            </a:pPr>
            <a:r>
              <a:rPr lang="ru-RU" altLang="ru-RU" sz="2400" dirty="0" smtClean="0"/>
              <a:t>История и Право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ru-RU" altLang="ru-RU" sz="2400" dirty="0" smtClean="0"/>
              <a:t>История и Обществознание 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ru-RU" sz="2400" dirty="0"/>
              <a:t>Дошкольное образование и Удмуртский язык</a:t>
            </a:r>
            <a:endParaRPr lang="ru-RU" altLang="ru-RU" sz="2400" dirty="0" smtClean="0"/>
          </a:p>
          <a:p>
            <a:pPr eaLnBrk="1" hangingPunct="1">
              <a:spcBef>
                <a:spcPct val="50000"/>
              </a:spcBef>
              <a:defRPr/>
            </a:pPr>
            <a:endParaRPr lang="ru-RU" altLang="ru-RU" sz="24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93096"/>
            <a:ext cx="43204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9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5011" y="27190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5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306" y="98072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РЕЗУЛЬТАТЫ ЕГЭ</a:t>
            </a:r>
          </a:p>
          <a:p>
            <a:r>
              <a:rPr lang="ru-RU" sz="3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643941"/>
            <a:ext cx="9036496" cy="453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2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600" b="1" dirty="0" smtClean="0">
                <a:latin typeface="Arial" pitchFamily="34" charset="0"/>
                <a:cs typeface="Arial" pitchFamily="34" charset="0"/>
              </a:rPr>
              <a:t>КОМБИНАЦИИ ЭКЗАМЕНОВ: </a:t>
            </a:r>
          </a:p>
          <a:p>
            <a:pPr lvl="2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1000" b="1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РУССКИЙ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ЯЗЫК + ОБЩЕСТВОЗНАНИЕ + </a:t>
            </a:r>
            <a:endParaRPr lang="ru-RU" altLang="ru-RU" sz="2000" b="1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профессиональное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испытание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60% бюджетных мест   </a:t>
            </a:r>
          </a:p>
          <a:p>
            <a:pPr lvl="2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РУССКИЙ ЯЗЫК + ОБЩЕСТВОЗНАНИЕ + 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МАТЕМАТИКА (</a:t>
            </a:r>
            <a:r>
              <a:rPr lang="ru-RU" altLang="ru-RU" sz="2000" b="1" dirty="0" err="1" smtClean="0">
                <a:latin typeface="Arial" pitchFamily="34" charset="0"/>
                <a:cs typeface="Arial" pitchFamily="34" charset="0"/>
              </a:rPr>
              <a:t>проф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altLang="ru-RU" sz="2000" b="1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30% бюджетных мест </a:t>
            </a:r>
            <a:endParaRPr lang="ru-RU" altLang="ru-RU" sz="22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2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10% бюджетных мест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altLang="ru-RU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ребуется ЕГЭ по </a:t>
            </a:r>
            <a:r>
              <a:rPr lang="ru-RU" alt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alt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иологии, истории, информатике </a:t>
            </a:r>
            <a:r>
              <a:rPr lang="ru-RU" alt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alt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ИКТ, физике, иностранному языку (английский, немецкий), география, химия</a:t>
            </a:r>
            <a:endParaRPr lang="ru-RU" alt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5011" y="27190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5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306" y="980728"/>
            <a:ext cx="8352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ПРОФЕССИОНАЛЬНОЕ ИСПЫТАНИЕ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96552" y="1643941"/>
            <a:ext cx="9540552" cy="427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э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то дополнительное вступительное испытание творческой и (или) профессиональной направленности, проводимое вузом самостоятельно: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alt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alt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обеседование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alt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alt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ссе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alt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alt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сполнительское искусство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alt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alt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естирование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alt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alt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изическая культура  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Программы для подготовки на сайте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priem.ggpi.org</a:t>
            </a:r>
            <a:endParaRPr lang="ru-RU" altLang="ru-RU" sz="22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prstClr val="white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prstClr val="white"/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altLang="ru-RU" b="1" dirty="0">
                <a:solidFill>
                  <a:prstClr val="white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prstClr val="white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prstClr val="white"/>
                </a:solidFill>
                <a:latin typeface="Arial" pitchFamily="34" charset="0"/>
              </a:rPr>
              <a:t>В.Г. Короленко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5011" y="27190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5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96552" y="1643941"/>
            <a:ext cx="9540552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2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ЭКЗАМЕНЫ НА ВЫБОР</a:t>
            </a:r>
            <a:endParaRPr lang="ru-RU" altLang="ru-RU" sz="2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227687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История/география/математика (проф. уровень) </a:t>
            </a:r>
          </a:p>
          <a:p>
            <a:r>
              <a:rPr lang="ru-RU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выбору абитуриента)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Русский язык 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Обществознание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-245584" y="3863891"/>
            <a:ext cx="865309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2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История и Обществознание </a:t>
            </a:r>
            <a:endParaRPr lang="ru-RU" altLang="ru-RU" sz="2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</a:endParaRPr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166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190" y="2158471"/>
            <a:ext cx="62842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5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ПРОФИЛЕЙ </a:t>
            </a:r>
          </a:p>
        </p:txBody>
      </p:sp>
      <p:pic>
        <p:nvPicPr>
          <p:cNvPr id="1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53873"/>
            <a:ext cx="28758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</a:p>
        </p:txBody>
      </p:sp>
      <p:pic>
        <p:nvPicPr>
          <p:cNvPr id="10242" name="Picture 2" descr="Что такое дистанционное обучение в колледж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7" y="2812368"/>
            <a:ext cx="339701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635896" y="1772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 июня</a:t>
            </a:r>
            <a:r>
              <a:rPr lang="ru-RU" sz="4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начало приемной кампании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61030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5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61030" y="3068960"/>
            <a:ext cx="538297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Смешанный (дистанционный + очный)</a:t>
            </a:r>
            <a:endParaRPr lang="ru-RU" sz="30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 Очная подача документов</a:t>
            </a:r>
          </a:p>
          <a:p>
            <a:r>
              <a:rPr lang="ru-RU" sz="2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 «</a:t>
            </a:r>
            <a:r>
              <a:rPr lang="ru-RU" sz="26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Суперсервис</a:t>
            </a:r>
            <a:r>
              <a:rPr lang="ru-RU" sz="2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2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 Личный кабинет абитуриента</a:t>
            </a:r>
            <a:endParaRPr lang="ru-RU" sz="2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 Почта России</a:t>
            </a:r>
            <a:endParaRPr lang="ru-RU" sz="2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0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5011" y="27190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5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064930"/>
            <a:ext cx="83529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СРОКИ ПРИЕМНОЙ КАМПАНИИ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бакалавриат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очная форма обучения)</a:t>
            </a:r>
            <a:endParaRPr lang="ru-RU" sz="2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132856"/>
            <a:ext cx="8280920" cy="35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 документов:</a:t>
            </a:r>
          </a:p>
          <a:p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июня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- начало приема документов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19 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июля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- завершение приема документов от абитуриентов, сдающих вступительные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/ или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профессиональные (творческие) испытания в ГГПИ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13-25 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июля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– вступительные испытания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июля</a:t>
            </a:r>
            <a:r>
              <a:rPr lang="ru-RU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завершение приема документов от абитуриентов,  поступающих только по результатам ЕГЭ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27 июля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публикация конкурсных списков </a:t>
            </a:r>
          </a:p>
        </p:txBody>
      </p:sp>
    </p:spTree>
    <p:extLst>
      <p:ext uri="{BB962C8B-B14F-4D97-AF65-F5344CB8AC3E}">
        <p14:creationId xmlns:p14="http://schemas.microsoft.com/office/powerpoint/2010/main" val="41381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5011" y="27190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5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064930"/>
            <a:ext cx="8352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СРОКИ ПРИЕМНОЙ КАМПАНИИ</a:t>
            </a:r>
          </a:p>
          <a:p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2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бакалавриат</a:t>
            </a: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очная форма обучения)</a:t>
            </a:r>
            <a:endParaRPr lang="ru-RU" sz="2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132856"/>
            <a:ext cx="8280920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28 июля</a:t>
            </a:r>
            <a:r>
              <a:rPr lang="ru-RU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завершение приема заявлений о согласии на зачисление в пределах квот (целевой прием, особые права)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29 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июля</a:t>
            </a:r>
            <a:r>
              <a:rPr lang="ru-RU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издание приказа о зачислении лиц, поступающих на места в пределах квот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03 августа</a:t>
            </a:r>
            <a:r>
              <a:rPr lang="ru-RU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завершение приема заявлений о согласии на зачисление от лиц, поступающих на основные конкурсные места </a:t>
            </a:r>
          </a:p>
          <a:p>
            <a:pPr>
              <a:lnSpc>
                <a:spcPct val="114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09 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августа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издание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приказа о зачислении лиц, поступающих на основные конкурсные места </a:t>
            </a:r>
          </a:p>
        </p:txBody>
      </p:sp>
    </p:spTree>
    <p:extLst>
      <p:ext uri="{BB962C8B-B14F-4D97-AF65-F5344CB8AC3E}">
        <p14:creationId xmlns:p14="http://schemas.microsoft.com/office/powerpoint/2010/main" val="40673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5011" y="27190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5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306" y="980728"/>
            <a:ext cx="8352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ДОКУМЕНТЫ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95" y="4725144"/>
            <a:ext cx="835281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Электронный образ (скан-копия или фотография) 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700808"/>
            <a:ext cx="84248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аявление о приеме на обучение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документ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об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образовании (аттестат, диплом)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документ, подтверждающий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личность (паспорт)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документы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подтверждающие особые права и индивидуальные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достижения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СНИЛС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5011" y="27190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5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62880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исключены ФИО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включены номера СНИЛС или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ID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абитуриента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обновление не менее 5 раз в день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ся информация на сайте вуза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Официальный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сайт </a:t>
            </a:r>
            <a:r>
              <a:rPr lang="en-US" alt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  <a:hlinkClick r:id="rId3"/>
              </a:rPr>
              <a:t>www.priem.ggpi.org</a:t>
            </a:r>
            <a:endParaRPr lang="ru-RU" altLang="ru-RU" sz="2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1" y="992341"/>
            <a:ext cx="9361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СПИСКИ ПОСТУПАЮЩИХ</a:t>
            </a:r>
            <a:endParaRPr lang="ru-RU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88" y="3266259"/>
            <a:ext cx="2540312" cy="25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6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2669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ДИПЛОМ ГГПИ </a:t>
            </a:r>
            <a:br>
              <a:rPr lang="ru-RU" sz="49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7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гарантия качественного образования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5086" y="2564904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&gt; 100 </a:t>
            </a:r>
            <a:r>
              <a:rPr lang="ru-RU" sz="3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лет подготовки педагогов</a:t>
            </a:r>
          </a:p>
          <a:p>
            <a:endParaRPr lang="ru-RU" dirty="0"/>
          </a:p>
        </p:txBody>
      </p:sp>
      <p:pic>
        <p:nvPicPr>
          <p:cNvPr id="22" name="Picture 2" descr="https://sun1-20.userapi.com/BqvimpuJf1f0omhr2sosCqileC6BCIfEu0Rymg/CZUPc0sdiD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16588"/>
            <a:ext cx="4176464" cy="2717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70228" y="4050938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 рейтинге лучших</a:t>
            </a:r>
          </a:p>
          <a:p>
            <a:pPr lvl="0"/>
            <a:r>
              <a:rPr lang="ru-RU" sz="3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едагогических вузов РФ </a:t>
            </a:r>
          </a:p>
          <a:p>
            <a:pPr lvl="0"/>
            <a:endParaRPr lang="ru-RU" sz="3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9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5011" y="27190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5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12763" y="1628800"/>
            <a:ext cx="820896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dirty="0"/>
              <a:t>Русский язык – 40 </a:t>
            </a:r>
          </a:p>
          <a:p>
            <a:pPr eaLnBrk="1" hangingPunct="1"/>
            <a:r>
              <a:rPr lang="ru-RU" sz="2000" dirty="0"/>
              <a:t>Обществознание – </a:t>
            </a:r>
            <a:r>
              <a:rPr lang="ru-RU" sz="2000" dirty="0" smtClean="0"/>
              <a:t>45 </a:t>
            </a:r>
            <a:endParaRPr lang="ru-RU" sz="2000" dirty="0"/>
          </a:p>
          <a:p>
            <a:pPr eaLnBrk="1" hangingPunct="1"/>
            <a:r>
              <a:rPr lang="ru-RU" sz="2000" dirty="0"/>
              <a:t>Математика –  39 </a:t>
            </a:r>
          </a:p>
          <a:p>
            <a:pPr eaLnBrk="1" hangingPunct="1"/>
            <a:r>
              <a:rPr lang="ru-RU" sz="2000" dirty="0"/>
              <a:t>Иностранный язык – </a:t>
            </a:r>
            <a:r>
              <a:rPr lang="ru-RU" sz="2000" dirty="0" smtClean="0"/>
              <a:t>30 </a:t>
            </a:r>
            <a:endParaRPr lang="ru-RU" sz="2000" dirty="0"/>
          </a:p>
          <a:p>
            <a:pPr eaLnBrk="1" hangingPunct="1"/>
            <a:r>
              <a:rPr lang="ru-RU" sz="2000" dirty="0"/>
              <a:t>Биология – </a:t>
            </a:r>
            <a:r>
              <a:rPr lang="ru-RU" sz="2000" dirty="0" smtClean="0"/>
              <a:t>39 </a:t>
            </a:r>
            <a:endParaRPr lang="ru-RU" sz="2000" dirty="0"/>
          </a:p>
          <a:p>
            <a:pPr eaLnBrk="1" hangingPunct="1"/>
            <a:r>
              <a:rPr lang="ru-RU" sz="2000" dirty="0"/>
              <a:t>Информатика и ИКТ – </a:t>
            </a:r>
            <a:r>
              <a:rPr lang="ru-RU" sz="2000" dirty="0" smtClean="0"/>
              <a:t>44 </a:t>
            </a:r>
            <a:endParaRPr lang="ru-RU" sz="2000" dirty="0"/>
          </a:p>
          <a:p>
            <a:pPr eaLnBrk="1" hangingPunct="1"/>
            <a:r>
              <a:rPr lang="ru-RU" sz="2000" dirty="0"/>
              <a:t>История – </a:t>
            </a:r>
            <a:r>
              <a:rPr lang="ru-RU" sz="2000" dirty="0" smtClean="0"/>
              <a:t>35 </a:t>
            </a:r>
            <a:endParaRPr lang="ru-RU" sz="2000" dirty="0"/>
          </a:p>
          <a:p>
            <a:pPr eaLnBrk="1" hangingPunct="1"/>
            <a:r>
              <a:rPr lang="ru-RU" sz="2000" dirty="0"/>
              <a:t>Литература – </a:t>
            </a:r>
            <a:r>
              <a:rPr lang="ru-RU" sz="2000" dirty="0" smtClean="0"/>
              <a:t>40 </a:t>
            </a:r>
            <a:endParaRPr lang="ru-RU" sz="2000" dirty="0"/>
          </a:p>
          <a:p>
            <a:pPr eaLnBrk="1" hangingPunct="1"/>
            <a:r>
              <a:rPr lang="ru-RU" sz="2000" dirty="0"/>
              <a:t>Физика – </a:t>
            </a:r>
            <a:r>
              <a:rPr lang="ru-RU" sz="2000" dirty="0" smtClean="0"/>
              <a:t>39 </a:t>
            </a:r>
          </a:p>
          <a:p>
            <a:pPr eaLnBrk="1" hangingPunct="1"/>
            <a:r>
              <a:rPr lang="ru-RU" sz="2000" dirty="0" smtClean="0"/>
              <a:t>Химия – 39</a:t>
            </a:r>
          </a:p>
          <a:p>
            <a:pPr eaLnBrk="1" hangingPunct="1"/>
            <a:r>
              <a:rPr lang="ru-RU" sz="2000" dirty="0"/>
              <a:t>География – </a:t>
            </a:r>
            <a:r>
              <a:rPr lang="ru-RU" sz="2000" dirty="0" smtClean="0"/>
              <a:t>40 </a:t>
            </a:r>
            <a:endParaRPr lang="ru-RU" sz="2000" dirty="0"/>
          </a:p>
          <a:p>
            <a:pPr eaLnBrk="1" hangingPunct="1"/>
            <a:endParaRPr lang="ru-RU" dirty="0">
              <a:latin typeface="Cambria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1404664" y="992341"/>
            <a:ext cx="80645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/>
              <a:t> </a:t>
            </a:r>
            <a:r>
              <a:rPr lang="ru-RU" alt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МИНИМАЛЬНЫЕ БАЛЛЫ </a:t>
            </a:r>
            <a:r>
              <a:rPr lang="ru-RU" altLang="ru-RU" sz="2600" b="1" dirty="0" smtClean="0"/>
              <a:t> </a:t>
            </a:r>
            <a:endParaRPr lang="ru-RU" altLang="ru-RU" sz="2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5445224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Проходные баллы - </a:t>
            </a:r>
            <a:r>
              <a:rPr lang="en-US" sz="3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  <a:hlinkClick r:id="rId3"/>
              </a:rPr>
              <a:t>priem.ggpi.org</a:t>
            </a:r>
            <a:endParaRPr lang="ru-RU" sz="3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00" y="1700808"/>
            <a:ext cx="3356248" cy="336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5011" y="27190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5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62880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Поступление по отдельному конкурсу 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  Гарантии трудоустройства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Меры поддержки 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Обязательства всех сторон договора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1" y="992341"/>
            <a:ext cx="9361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ЦЕЛЕВОЙ ПРИЕМ</a:t>
            </a:r>
            <a:endParaRPr lang="ru-RU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660" y="3717032"/>
            <a:ext cx="62842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20%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юджетных мест  </a:t>
            </a:r>
          </a:p>
        </p:txBody>
      </p:sp>
    </p:spTree>
    <p:extLst>
      <p:ext uri="{BB962C8B-B14F-4D97-AF65-F5344CB8AC3E}">
        <p14:creationId xmlns:p14="http://schemas.microsoft.com/office/powerpoint/2010/main" val="24225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5011" y="27190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5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1" y="920333"/>
            <a:ext cx="93610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УЧЕТ ИНДИВИДУАЛЬНЫХ ДОСТИЖЕНИЙ</a:t>
            </a:r>
            <a:endParaRPr lang="ru-RU" sz="2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53679"/>
              </p:ext>
            </p:extLst>
          </p:nvPr>
        </p:nvGraphicFramePr>
        <p:xfrm>
          <a:off x="251521" y="1412776"/>
          <a:ext cx="8653091" cy="47432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88632"/>
                <a:gridCol w="792088"/>
                <a:gridCol w="2172371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5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достижения</a:t>
                      </a:r>
                      <a:endParaRPr lang="ru-RU" sz="15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Баллы</a:t>
                      </a:r>
                      <a:endParaRPr lang="ru-RU" sz="15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Основание</a:t>
                      </a:r>
                      <a:endParaRPr lang="ru-RU" sz="15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</a:tr>
              <a:tr h="31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Всероссийский</a:t>
                      </a:r>
                      <a:r>
                        <a:rPr lang="ru-RU" sz="13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конкурс «Большая перемена»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3-5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Сертификат/ диплом </a:t>
                      </a:r>
                    </a:p>
                  </a:txBody>
                  <a:tcPr marL="62838" marR="62838" marT="0" marB="0"/>
                </a:tc>
              </a:tr>
              <a:tr h="299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Наличие</a:t>
                      </a:r>
                      <a:r>
                        <a:rPr lang="ru-RU" sz="13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документов об окончании </a:t>
                      </a:r>
                      <a:r>
                        <a:rPr lang="ru-RU" sz="1300" b="0" baseline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классов психолого-педагогической </a:t>
                      </a:r>
                      <a:r>
                        <a:rPr lang="ru-RU" sz="13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направленности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Удостоверение/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сертификат</a:t>
                      </a:r>
                      <a:endParaRPr lang="ru-RU" sz="1300" b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Олимпиады</a:t>
                      </a:r>
                      <a:r>
                        <a:rPr lang="ru-RU" sz="13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ГГПИ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2-4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Сертификат/диплом </a:t>
                      </a:r>
                      <a:endParaRPr lang="ru-RU" sz="13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</a:tr>
              <a:tr h="276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Значки  ГТО (золотой, серебряный, бронзовый)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Удостоверение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</a:tr>
              <a:tr h="317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Волонтерство</a:t>
                      </a: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Книжка </a:t>
                      </a: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/выписка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</a:tr>
              <a:tr h="231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Аттестат (диплом) с </a:t>
                      </a: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отличием</a:t>
                      </a:r>
                      <a:endParaRPr lang="ru-RU" sz="13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Документ об образовании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</a:tr>
              <a:tr h="402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Победители и призеры районных, городских и</a:t>
                      </a:r>
                      <a:r>
                        <a:rPr lang="ru-RU" sz="13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республиканских спортивных соревнований (в </a:t>
                      </a:r>
                      <a:r>
                        <a:rPr lang="ru-RU" sz="1300" b="0" baseline="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т.ч</a:t>
                      </a:r>
                      <a:r>
                        <a:rPr lang="ru-RU" sz="13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в составе сборной)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Сертификат/диплом </a:t>
                      </a:r>
                    </a:p>
                  </a:txBody>
                  <a:tcPr marL="62838" marR="62838" marT="0" marB="0"/>
                </a:tc>
              </a:tr>
              <a:tr h="402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Победитель/призер чемпионата  </a:t>
                      </a: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 профессиональному мастерству </a:t>
                      </a: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3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Абилимпикс</a:t>
                      </a: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Диплом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</a:tr>
              <a:tr h="382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Победитель/призер </a:t>
                      </a: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Всероссийской </a:t>
                      </a: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олимпиады школьников (региональный этап)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5-8 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Сертификат/диплом 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</a:tr>
              <a:tr h="26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Победитель/призер олимпиады школьников из перечня </a:t>
                      </a:r>
                      <a:r>
                        <a:rPr lang="ru-RU" sz="13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Минпросвещения</a:t>
                      </a: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8-10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Сертификат/диплом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</a:tr>
              <a:tr h="24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Итоговое  сочинение по русскому </a:t>
                      </a: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языку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0-5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</a:tr>
              <a:tr h="24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Звание </a:t>
                      </a: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мастер спорта, </a:t>
                      </a: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кандидат в мастера </a:t>
                      </a: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спорта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2-10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Удостоверение 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</a:tr>
              <a:tr h="249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Чемпион России, Удмуртской </a:t>
                      </a: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Республики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2-8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838" marR="6283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1319" y="914817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СТИПЕНДИЯ В ГГПИ </a:t>
            </a:r>
            <a:endParaRPr lang="ru-RU" sz="4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80528" y="4725144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Академическая стипендия 1 курса в 2022 г.: </a:t>
            </a:r>
          </a:p>
          <a:p>
            <a:pPr marL="457200" indent="-457200" algn="r">
              <a:buFontTx/>
              <a:buChar char="-"/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15000 р.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(средний балл ЕГЭ ˃ 70 б.)</a:t>
            </a:r>
          </a:p>
          <a:p>
            <a:pPr marL="457200" indent="-457200" algn="r">
              <a:buFontTx/>
              <a:buChar char="-"/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10000 р. 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(средний балл ЕГЭ ˂ 70 б.) 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828" y="1556792"/>
            <a:ext cx="817681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Академическая стипендия</a:t>
            </a:r>
            <a:r>
              <a:rPr lang="ru-RU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Оценки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«4» и «5»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2 100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Только «5»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2 750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Социальная 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стипендия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2 920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Повышенная 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социальная стипендия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10 609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студентов 1-2 курсов, которые закончили сессию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«4» и «5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»).</a:t>
            </a:r>
          </a:p>
          <a:p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Повышенная </a:t>
            </a:r>
            <a:r>
              <a:rPr lang="ru-RU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стипендия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от 4000 р. до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20000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5011" y="27190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5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1157263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ОТВЕТЫ НА ВСЕ ВОПРОСЫ</a:t>
            </a:r>
            <a:endParaRPr lang="ru-RU" sz="3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68313" y="1916113"/>
            <a:ext cx="8351837" cy="4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/>
              <a:t>Официальный сайт </a:t>
            </a:r>
            <a:r>
              <a:rPr lang="en-US" altLang="ru-RU" sz="2800" dirty="0" smtClean="0">
                <a:solidFill>
                  <a:srgbClr val="800000"/>
                </a:solidFill>
                <a:hlinkClick r:id="rId3"/>
              </a:rPr>
              <a:t>www.priem.ggpi.org</a:t>
            </a:r>
            <a:endParaRPr lang="ru-RU" altLang="ru-RU" sz="2800" dirty="0" smtClean="0">
              <a:solidFill>
                <a:srgbClr val="800000"/>
              </a:solidFill>
            </a:endParaRP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altLang="ru-RU" sz="2800" dirty="0" err="1" smtClean="0"/>
              <a:t>ВКонтакте</a:t>
            </a:r>
            <a:r>
              <a:rPr lang="ru-RU" altLang="ru-RU" sz="2800" dirty="0" smtClean="0"/>
              <a:t>  «Приемная комиссия ГГПИ им. В.Г. Короленко»</a:t>
            </a:r>
          </a:p>
          <a:p>
            <a:pPr marL="457200" indent="-45720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/>
              <a:t>тел. 8(34141)5-75-52, 5-58-50</a:t>
            </a:r>
          </a:p>
          <a:p>
            <a:pPr marL="457200" indent="-45720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/>
              <a:t>e</a:t>
            </a:r>
            <a:r>
              <a:rPr lang="en-US" altLang="ru-RU" sz="2800" dirty="0" smtClean="0"/>
              <a:t>-mail</a:t>
            </a:r>
            <a:r>
              <a:rPr lang="ru-RU" altLang="ru-RU" sz="2800" dirty="0" smtClean="0"/>
              <a:t>: </a:t>
            </a:r>
            <a:r>
              <a:rPr lang="en-US" altLang="ru-RU" sz="2800" dirty="0" smtClean="0">
                <a:hlinkClick r:id="rId4"/>
              </a:rPr>
              <a:t>priemggpi@mail.ru</a:t>
            </a:r>
            <a:r>
              <a:rPr lang="en-US" altLang="ru-RU" sz="2800" dirty="0" smtClean="0"/>
              <a:t> </a:t>
            </a:r>
            <a:endParaRPr lang="ru-RU" altLang="ru-RU" sz="2800" dirty="0"/>
          </a:p>
          <a:p>
            <a:pPr marL="457200" indent="-45720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altLang="ru-RU" sz="2800" dirty="0" smtClean="0"/>
              <a:t>427620</a:t>
            </a:r>
            <a:r>
              <a:rPr lang="ru-RU" altLang="ru-RU" sz="2800" dirty="0"/>
              <a:t>, Удмуртская Республика, г. Глазов, 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altLang="ru-RU" sz="2800" dirty="0"/>
              <a:t>ул. Первомайская, д.25, </a:t>
            </a:r>
            <a:r>
              <a:rPr lang="ru-RU" altLang="ru-RU" sz="2800" dirty="0" err="1"/>
              <a:t>каб</a:t>
            </a:r>
            <a:r>
              <a:rPr lang="ru-RU" altLang="ru-RU" sz="2800" dirty="0"/>
              <a:t>. </a:t>
            </a:r>
            <a:r>
              <a:rPr lang="ru-RU" altLang="ru-RU" sz="2800" dirty="0" smtClean="0"/>
              <a:t>132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ru-RU" altLang="ru-RU" sz="2800" dirty="0" smtClean="0"/>
              <a:t>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8974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75011" y="27190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5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9" descr="D:\ПРИЕМНАЯ КО (F)\фото\2017\фотографии ГГПИ 2017 от Алексея Ельцова\в маленьком формате\201708300052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9863" t="12800" r="10402" b="7502"/>
          <a:stretch/>
        </p:blipFill>
        <p:spPr bwMode="auto">
          <a:xfrm>
            <a:off x="396695" y="1052736"/>
            <a:ext cx="7521320" cy="500992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Овал 7"/>
          <p:cNvSpPr/>
          <p:nvPr/>
        </p:nvSpPr>
        <p:spPr>
          <a:xfrm>
            <a:off x="5148064" y="1556792"/>
            <a:ext cx="3852428" cy="3981588"/>
          </a:xfrm>
          <a:prstGeom prst="ellipse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32040" y="2969657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ЭТО ТВОЙ ВЫБОР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640" y="105273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ВОЗМОЖНОСТИ</a:t>
            </a:r>
            <a:endParaRPr lang="ru-RU" sz="4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5086" y="3284984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100%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трудоустройство</a:t>
            </a:r>
            <a:endParaRPr lang="ru-RU" sz="3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sun1-17.userapi.com/S-HUdlvQyQaDIq9eQ167ZXOZP-yp2Y66klA_LQ/c2f1mrbdFK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35594" cy="2422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8.userapi.com/c206828/v206828704/c9ed6/A8W5nDCNnt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29410"/>
            <a:ext cx="3072993" cy="2047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99992" y="4293096"/>
            <a:ext cx="51125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&gt; 120 </a:t>
            </a:r>
            <a:r>
              <a:rPr lang="ru-RU" sz="3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программ </a:t>
            </a:r>
          </a:p>
          <a:p>
            <a:pPr lvl="0"/>
            <a:r>
              <a:rPr lang="ru-RU" sz="3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3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ополнительного образования</a:t>
            </a:r>
            <a:endParaRPr lang="ru-RU" sz="3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3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ocshape4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3" y="1674341"/>
            <a:ext cx="2882045" cy="1689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90872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СТУДЕНЧЕСКИЙ КАМПУС</a:t>
            </a:r>
            <a:endParaRPr lang="ru-RU" sz="4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64582" y="1674341"/>
            <a:ext cx="4572000" cy="41976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комфортные общежития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лаборатории</a:t>
            </a:r>
            <a:endParaRPr lang="ru-RU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библиотеки  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медиацентр</a:t>
            </a:r>
            <a:endParaRPr lang="ru-RU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центр досуга и творчества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спортивные и тренажерные залы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онцертный зал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издательский центр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столовые и буфеты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едицинский пункт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кванториум</a:t>
            </a:r>
            <a:endParaRPr lang="ru-RU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технопарк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санаторий-профилакторий</a:t>
            </a:r>
            <a:endParaRPr lang="ru-RU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3" y="4122093"/>
            <a:ext cx="2959524" cy="1971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9-8.userapi.com/impg/HJF4i0aUVY1YpU223B9fPzCiTlXcnCVPZVtEJg/Djv7wFBA2G0.jpg?size=2560x1707&amp;quality=95&amp;sign=b4503984f4f1444d8ba4fb751ffb5c2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2856973" cy="1905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3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docshape9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9620"/>
            <a:ext cx="3469912" cy="2163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docshape10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04" y="3573016"/>
            <a:ext cx="3590043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2054458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100% </a:t>
            </a:r>
          </a:p>
          <a:p>
            <a:pPr lvl="0"/>
            <a:r>
              <a:rPr lang="ru-RU" sz="3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обеспеченность</a:t>
            </a:r>
          </a:p>
          <a:p>
            <a:endParaRPr lang="ru-RU" dirty="0"/>
          </a:p>
        </p:txBody>
      </p:sp>
      <p:pic>
        <p:nvPicPr>
          <p:cNvPr id="14" name="Picture 12" descr="комн повыш комфор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47" y="2348880"/>
            <a:ext cx="3486266" cy="21741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7" name="TextBox 16"/>
          <p:cNvSpPr txBox="1"/>
          <p:nvPr/>
        </p:nvSpPr>
        <p:spPr>
          <a:xfrm>
            <a:off x="539552" y="4869160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210 рублей </a:t>
            </a:r>
          </a:p>
          <a:p>
            <a:pPr lvl="0"/>
            <a:r>
              <a:rPr lang="ru-RU" sz="3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стоимость путевки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90872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СТУДЕНЧЕСКИЙ КАМПУС</a:t>
            </a:r>
            <a:endParaRPr lang="ru-RU" sz="4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90872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Современная среда для обучения студентов</a:t>
            </a:r>
            <a:endParaRPr lang="ru-RU" sz="4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sun9-67.userapi.com/impg/TfqywBshrEvqpNxVPyj1Hi8o7G4h242ZedjM-A/hRzFNLbqg8A.jpg?size=1280x854&amp;quality=95&amp;sign=4280d00983f4be1a723525624c14d6d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232159"/>
            <a:ext cx="2952328" cy="1969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13.userapi.com/impg/pddUpPfHH6ZdioFbRqSdYg9_YHgDJjL81HcNbw/xRuYS6r7ZNk.jpg?size=2560x1702&amp;quality=95&amp;sign=dc49802a6ed5f8794690e82ff93f816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20681"/>
            <a:ext cx="3456384" cy="2297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87.userapi.com/impg/eNtfG90qMTnEK7kM82utRQa0cU4QtnT6QYgHOw/BHGzm0nd_No.jpg?size=2560x1706&amp;quality=95&amp;sign=7baedaf78765ecf6969be4b775bf7ce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509120"/>
            <a:ext cx="2412268" cy="160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3-8.userapi.com/impg/oUhXr4q3moFxkUh88y8vRoSwP7wu0S66iiQ3Lw/sPGvruMnF8c.jpg?size=1280x958&amp;quality=95&amp;sign=33e23d11b9789a3de4847705bb6282c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45" y="3237840"/>
            <a:ext cx="298254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3960693" y="2834413"/>
            <a:ext cx="4643755" cy="3419475"/>
            <a:chOff x="3684" y="6333"/>
            <a:chExt cx="7313" cy="5385"/>
          </a:xfrm>
        </p:grpSpPr>
        <p:pic>
          <p:nvPicPr>
            <p:cNvPr id="21" name="docshape4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4" t="48064" r="12039" b="31685"/>
            <a:stretch/>
          </p:blipFill>
          <p:spPr bwMode="auto">
            <a:xfrm>
              <a:off x="3684" y="8464"/>
              <a:ext cx="6789" cy="32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Line 34"/>
            <p:cNvCxnSpPr/>
            <p:nvPr/>
          </p:nvCxnSpPr>
          <p:spPr bwMode="auto">
            <a:xfrm>
              <a:off x="6506" y="6333"/>
              <a:ext cx="0" cy="0"/>
            </a:xfrm>
            <a:prstGeom prst="line">
              <a:avLst/>
            </a:prstGeom>
            <a:noFill/>
            <a:ln w="5190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35"/>
            <p:cNvCxnSpPr/>
            <p:nvPr/>
          </p:nvCxnSpPr>
          <p:spPr bwMode="auto">
            <a:xfrm>
              <a:off x="10997" y="8198"/>
              <a:ext cx="0" cy="0"/>
            </a:xfrm>
            <a:prstGeom prst="line">
              <a:avLst/>
            </a:prstGeom>
            <a:noFill/>
            <a:ln w="122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375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930786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ОДИН ВУЗ – ТЫСЯЧА ВОЗМОЖНОСТЕЙ</a:t>
            </a:r>
            <a:endParaRPr lang="ru-RU" sz="3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D:\ПРИЕМНАЯ КО (F)\Приемная кампания 2018\Издательский\баннер ГГПИ\MECvwSohEO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3"/>
            <a:ext cx="2952328" cy="196821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6" name="Прямоугольник 15"/>
          <p:cNvSpPr/>
          <p:nvPr/>
        </p:nvSpPr>
        <p:spPr>
          <a:xfrm>
            <a:off x="251520" y="1579881"/>
            <a:ext cx="4572000" cy="45134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рофсоюзная организация </a:t>
            </a:r>
            <a:endParaRPr lang="ru-RU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овет обучающихся 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туденческие советы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туденческое научное общество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едагогические отряды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тряд проводников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троительный отряд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олонтерский отряд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СООП «Сириус»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МПО «Новый Феникс»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СПО «Археолог»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ентр студенческих инициатив 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творческие коллективы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спортивные команды  </a:t>
            </a:r>
          </a:p>
        </p:txBody>
      </p:sp>
      <p:pic>
        <p:nvPicPr>
          <p:cNvPr id="2052" name="Picture 4" descr="https://sun9-21.userapi.com/impg/juhjuQnIL6FggO0dCYPTyNzbrwXDKv3-FPC6DA/_rSOT0g88Vo.jpg?size=2560x1707&amp;quality=95&amp;sign=14bb6703003f3cc8daaaa43d177fe72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53" y="2576435"/>
            <a:ext cx="3203657" cy="2136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28" y="3962958"/>
            <a:ext cx="3208620" cy="213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07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7992888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priem\Desktop\Приемная кампания 2020\Мероприятия\ДОД\ДОД онлайн\logoti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624"/>
            <a:ext cx="98856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9038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ГЛАЗОВСКИЙ ГОСУДАРСТВЕННЫЙ </a:t>
            </a:r>
            <a:endParaRPr lang="en-US" alt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ПЕДАГОГИЧЕСКИЙ ИНСТИТУТ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</a:rPr>
              <a:t> имени </a:t>
            </a:r>
            <a:r>
              <a:rPr lang="ru-RU" altLang="ru-RU" b="1" dirty="0">
                <a:solidFill>
                  <a:schemeClr val="bg1"/>
                </a:solidFill>
                <a:latin typeface="Arial" pitchFamily="34" charset="0"/>
              </a:rPr>
              <a:t>В.Г. Короленко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6237312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ПРИЕМНАЯ КАМПАНИЯ 2023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106493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ПРОСВЕТИТЕЛЬСКИЙ ЦЕНТР</a:t>
            </a:r>
            <a:endParaRPr lang="ru-RU" sz="4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ПРИЕМНАЯ КО (F)\Приемная кампания 2018\Издательский\баннер ГГПИ\фото\блок 2\QKYY4_2-Ht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9" y="3909218"/>
            <a:ext cx="2988434" cy="199228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2" descr="D:\ПРИЕМНАЯ КО (F)\Приемная кампания 2018\ЛЕТО-ОСЕНЬ\ПЕЧАТКА\факультеты\ПиХО\пих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55" y="4047248"/>
            <a:ext cx="2638055" cy="17580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" name="Picture 3" descr="D:\ПРИЕМНАЯ КО (F)\Приемная кампания 2018\ЛЕТО-ОСЕНЬ\ПЕЧАТКА\факультеты\ПиХО\WtZKInEqvu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58679"/>
            <a:ext cx="2745541" cy="18303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" name="Picture 5" descr="D:\ПРИЕМНАЯ КО (F)\фото\стенд весна\1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63111"/>
            <a:ext cx="2848017" cy="18979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4" name="Picture 2" descr="https://sun9-2.userapi.com/impg/FNRAfNse38gsxbExp0i1rqqBGqtb61PbsLvbdw/CU9OZIvKbQU.jpg?size=2560x1707&amp;quality=95&amp;sign=5deea8b5c70d743533f722bb2b5ac7d1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6" y="1963111"/>
            <a:ext cx="2738359" cy="1825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7.userapi.com/impg/nbjLXK3ieuKqNP7yB_Hp0eJhvhE-VA4E9HdaDw/T1Tyf_PGJwA.jpg?size=2560x1706&amp;quality=95&amp;sign=07e5792f3ca619dbb15f683b29a91d44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10" y="3974001"/>
            <a:ext cx="2770858" cy="1846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CC330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5671</TotalTime>
  <Words>1280</Words>
  <Application>Microsoft Office PowerPoint</Application>
  <PresentationFormat>Экран (4:3)</PresentationFormat>
  <Paragraphs>376</Paragraphs>
  <Slides>35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NewsPrint</vt:lpstr>
      <vt:lpstr>Презентация PowerPoint</vt:lpstr>
      <vt:lpstr>ОБЛАСТИ ПОДГОТОВКИ</vt:lpstr>
      <vt:lpstr>ДИПЛОМ ГГПИ  гарантия качественного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Куртеева Ольга Валерьевна</dc:creator>
  <cp:lastModifiedBy>Приемная комиссия</cp:lastModifiedBy>
  <cp:revision>100</cp:revision>
  <dcterms:created xsi:type="dcterms:W3CDTF">2020-04-22T11:42:14Z</dcterms:created>
  <dcterms:modified xsi:type="dcterms:W3CDTF">2022-11-22T12:15:42Z</dcterms:modified>
</cp:coreProperties>
</file>