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8"/>
  </p:notesMasterIdLst>
  <p:sldIdLst>
    <p:sldId id="259" r:id="rId2"/>
    <p:sldId id="257" r:id="rId3"/>
    <p:sldId id="262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2300"/>
    <a:srgbClr val="673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954E2-8207-498D-BC19-95D3300E8051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C84ED-F24E-4327-B1AD-3DCA86E47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120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C84ED-F24E-4327-B1AD-3DCA86E477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4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84ED-F24E-4327-B1AD-3DCA86E477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135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84ED-F24E-4327-B1AD-3DCA86E477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78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88C-4D60-41B8-9BF9-B677BF2A0529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D419-8BC7-4FFF-AB32-AEF7DA130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48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88C-4D60-41B8-9BF9-B677BF2A0529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D419-8BC7-4FFF-AB32-AEF7DA130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21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88C-4D60-41B8-9BF9-B677BF2A0529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D419-8BC7-4FFF-AB32-AEF7DA130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83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88C-4D60-41B8-9BF9-B677BF2A0529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D419-8BC7-4FFF-AB32-AEF7DA130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76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88C-4D60-41B8-9BF9-B677BF2A0529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D419-8BC7-4FFF-AB32-AEF7DA130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93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88C-4D60-41B8-9BF9-B677BF2A0529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D419-8BC7-4FFF-AB32-AEF7DA130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9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88C-4D60-41B8-9BF9-B677BF2A0529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D419-8BC7-4FFF-AB32-AEF7DA130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52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88C-4D60-41B8-9BF9-B677BF2A0529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D419-8BC7-4FFF-AB32-AEF7DA130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43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88C-4D60-41B8-9BF9-B677BF2A0529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D419-8BC7-4FFF-AB32-AEF7DA130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075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88C-4D60-41B8-9BF9-B677BF2A0529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D419-8BC7-4FFF-AB32-AEF7DA130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88C-4D60-41B8-9BF9-B677BF2A0529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D419-8BC7-4FFF-AB32-AEF7DA130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1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6588C-4D60-41B8-9BF9-B677BF2A0529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FD419-8BC7-4FFF-AB32-AEF7DA130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25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ivanova.en@obr18.r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zemteacher.apkpro.ru/" TargetMode="External"/><Relationship Id="rId4" Type="http://schemas.openxmlformats.org/officeDocument/2006/relationships/hyperlink" Target="https://udmedu.ru/project_program/zemskiy_uchitel.ph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5539"/>
            <a:ext cx="12193057" cy="68890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346" y="574044"/>
            <a:ext cx="6871529" cy="6854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3536604">
            <a:off x="4310180" y="2789651"/>
            <a:ext cx="4568241" cy="1352174"/>
          </a:xfrm>
          <a:custGeom>
            <a:avLst/>
            <a:gdLst>
              <a:gd name="connsiteX0" fmla="*/ 0 w 3651261"/>
              <a:gd name="connsiteY0" fmla="*/ 0 h 1446550"/>
              <a:gd name="connsiteX1" fmla="*/ 3651261 w 3651261"/>
              <a:gd name="connsiteY1" fmla="*/ 0 h 1446550"/>
              <a:gd name="connsiteX2" fmla="*/ 3651261 w 3651261"/>
              <a:gd name="connsiteY2" fmla="*/ 1446550 h 1446550"/>
              <a:gd name="connsiteX3" fmla="*/ 0 w 3651261"/>
              <a:gd name="connsiteY3" fmla="*/ 1446550 h 1446550"/>
              <a:gd name="connsiteX4" fmla="*/ 0 w 3651261"/>
              <a:gd name="connsiteY4" fmla="*/ 0 h 1446550"/>
              <a:gd name="connsiteX0" fmla="*/ 0 w 4578569"/>
              <a:gd name="connsiteY0" fmla="*/ 0 h 2106786"/>
              <a:gd name="connsiteX1" fmla="*/ 3651261 w 4578569"/>
              <a:gd name="connsiteY1" fmla="*/ 0 h 2106786"/>
              <a:gd name="connsiteX2" fmla="*/ 4578569 w 4578569"/>
              <a:gd name="connsiteY2" fmla="*/ 2106786 h 2106786"/>
              <a:gd name="connsiteX3" fmla="*/ 3651261 w 4578569"/>
              <a:gd name="connsiteY3" fmla="*/ 1446550 h 2106786"/>
              <a:gd name="connsiteX4" fmla="*/ 0 w 4578569"/>
              <a:gd name="connsiteY4" fmla="*/ 1446550 h 2106786"/>
              <a:gd name="connsiteX5" fmla="*/ 0 w 4578569"/>
              <a:gd name="connsiteY5" fmla="*/ 0 h 210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8569" h="2106786">
                <a:moveTo>
                  <a:pt x="0" y="0"/>
                </a:moveTo>
                <a:lnTo>
                  <a:pt x="3651261" y="0"/>
                </a:lnTo>
                <a:cubicBezTo>
                  <a:pt x="3658152" y="228939"/>
                  <a:pt x="4571678" y="1877847"/>
                  <a:pt x="4578569" y="2106786"/>
                </a:cubicBezTo>
                <a:lnTo>
                  <a:pt x="3651261" y="1446550"/>
                </a:lnTo>
                <a:lnTo>
                  <a:pt x="0" y="14465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sz="11500" b="1" dirty="0" smtClean="0">
                <a:solidFill>
                  <a:srgbClr val="673824"/>
                </a:solidFill>
                <a:latin typeface="Celestina" panose="020B0604020202020204" pitchFamily="2" charset="-52"/>
              </a:rPr>
              <a:t>2023</a:t>
            </a:r>
            <a:endParaRPr lang="ru-RU" sz="2800" b="1" dirty="0">
              <a:solidFill>
                <a:srgbClr val="673824"/>
              </a:solidFill>
              <a:latin typeface="Celestina" panose="020B0604020202020204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232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2" y="0"/>
            <a:ext cx="12192000" cy="68905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9" y="4716763"/>
            <a:ext cx="2013315" cy="20079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4138357">
            <a:off x="-292973" y="6196657"/>
            <a:ext cx="3864604" cy="1009799"/>
          </a:xfrm>
          <a:custGeom>
            <a:avLst/>
            <a:gdLst>
              <a:gd name="connsiteX0" fmla="*/ 0 w 3651261"/>
              <a:gd name="connsiteY0" fmla="*/ 0 h 1446550"/>
              <a:gd name="connsiteX1" fmla="*/ 3651261 w 3651261"/>
              <a:gd name="connsiteY1" fmla="*/ 0 h 1446550"/>
              <a:gd name="connsiteX2" fmla="*/ 3651261 w 3651261"/>
              <a:gd name="connsiteY2" fmla="*/ 1446550 h 1446550"/>
              <a:gd name="connsiteX3" fmla="*/ 0 w 3651261"/>
              <a:gd name="connsiteY3" fmla="*/ 1446550 h 1446550"/>
              <a:gd name="connsiteX4" fmla="*/ 0 w 3651261"/>
              <a:gd name="connsiteY4" fmla="*/ 0 h 1446550"/>
              <a:gd name="connsiteX0" fmla="*/ 0 w 4578569"/>
              <a:gd name="connsiteY0" fmla="*/ 0 h 2106786"/>
              <a:gd name="connsiteX1" fmla="*/ 3651261 w 4578569"/>
              <a:gd name="connsiteY1" fmla="*/ 0 h 2106786"/>
              <a:gd name="connsiteX2" fmla="*/ 4578569 w 4578569"/>
              <a:gd name="connsiteY2" fmla="*/ 2106786 h 2106786"/>
              <a:gd name="connsiteX3" fmla="*/ 3651261 w 4578569"/>
              <a:gd name="connsiteY3" fmla="*/ 1446550 h 2106786"/>
              <a:gd name="connsiteX4" fmla="*/ 0 w 4578569"/>
              <a:gd name="connsiteY4" fmla="*/ 1446550 h 2106786"/>
              <a:gd name="connsiteX5" fmla="*/ 0 w 4578569"/>
              <a:gd name="connsiteY5" fmla="*/ 0 h 210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8569" h="2106786">
                <a:moveTo>
                  <a:pt x="0" y="0"/>
                </a:moveTo>
                <a:lnTo>
                  <a:pt x="3651261" y="0"/>
                </a:lnTo>
                <a:cubicBezTo>
                  <a:pt x="3658152" y="228939"/>
                  <a:pt x="4571678" y="1877847"/>
                  <a:pt x="4578569" y="2106786"/>
                </a:cubicBezTo>
                <a:lnTo>
                  <a:pt x="3651261" y="1446550"/>
                </a:lnTo>
                <a:lnTo>
                  <a:pt x="0" y="14465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sz="4400" b="1" dirty="0" smtClean="0">
                <a:solidFill>
                  <a:srgbClr val="673824"/>
                </a:solidFill>
                <a:latin typeface="Celestina" panose="020B0604020202020204" pitchFamily="2" charset="-52"/>
              </a:rPr>
              <a:t>2023</a:t>
            </a:r>
            <a:endParaRPr lang="ru-RU" sz="1000" b="1" dirty="0">
              <a:solidFill>
                <a:srgbClr val="673824"/>
              </a:solidFill>
              <a:latin typeface="Celestina" panose="020B0604020202020204" pitchFamily="2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1242" y="14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045940" y="365125"/>
            <a:ext cx="8195610" cy="621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7617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502C1E"/>
                </a:solidFill>
                <a:effectLst/>
                <a:latin typeface="Sweet Mavka Script" panose="03060602040705080205" pitchFamily="66" charset="0"/>
              </a:rPr>
              <a:t>ОБЩИЕ</a:t>
            </a:r>
            <a:r>
              <a:rPr kumimoji="0" lang="ru-RU" altLang="ru-RU" sz="3200" b="1" i="0" u="none" strike="noStrike" cap="none" normalizeH="0" dirty="0" smtClean="0">
                <a:ln>
                  <a:noFill/>
                </a:ln>
                <a:solidFill>
                  <a:srgbClr val="502C1E"/>
                </a:solidFill>
                <a:effectLst/>
                <a:latin typeface="Sweet Mavka Script" panose="03060602040705080205" pitchFamily="66" charset="0"/>
              </a:rPr>
              <a:t> ПРАВИЛА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600" b="1" i="0" u="none" strike="noStrike" cap="none" normalizeH="0" baseline="0" dirty="0" smtClean="0">
              <a:ln>
                <a:noFill/>
              </a:ln>
              <a:solidFill>
                <a:srgbClr val="502C1E"/>
              </a:solidFill>
              <a:effectLst/>
              <a:latin typeface="Sweet Mavka Script" panose="03060602040705080205" pitchFamily="66" charset="0"/>
            </a:endParaRPr>
          </a:p>
          <a:p>
            <a:pPr lvl="0" algn="ctr"/>
            <a:r>
              <a:rPr lang="ru-RU" altLang="ru-RU" sz="2400" b="1" dirty="0" smtClean="0">
                <a:solidFill>
                  <a:srgbClr val="502C1E"/>
                </a:solidFill>
                <a:latin typeface="Sweet Mavka Script" panose="03060602040705080205" pitchFamily="66" charset="0"/>
              </a:rPr>
              <a:t>ПРОФЕССИЯ </a:t>
            </a:r>
            <a:r>
              <a:rPr lang="ru-RU" altLang="ru-RU" sz="2400" b="1" dirty="0">
                <a:solidFill>
                  <a:srgbClr val="502C1E"/>
                </a:solidFill>
                <a:latin typeface="Sweet Mavka Script" panose="03060602040705080205" pitchFamily="66" charset="0"/>
              </a:rPr>
              <a:t>— УЧИТЕЛЬ</a:t>
            </a:r>
            <a:endParaRPr lang="ru-RU" altLang="ru-RU" sz="2400" b="1" dirty="0">
              <a:solidFill>
                <a:srgbClr val="3F3734"/>
              </a:solidFill>
              <a:latin typeface="Sweet Mavka Script" panose="03060602040705080205" pitchFamily="66" charset="0"/>
            </a:endParaRPr>
          </a:p>
          <a:p>
            <a:pPr lvl="0" algn="ctr"/>
            <a:r>
              <a:rPr lang="ru-RU" altLang="ru-RU" sz="2000" b="1" dirty="0">
                <a:solidFill>
                  <a:srgbClr val="3F3734"/>
                </a:solidFill>
                <a:latin typeface="Sweet Mavka Script" panose="03060602040705080205" pitchFamily="66" charset="0"/>
              </a:rPr>
              <a:t>Участники программы — учителя, имеющие среднее профессиональное или высшее образование и отвечающие квалификационным требованиям, указанным в квалификационных справочниках, и (или) профессиональным </a:t>
            </a:r>
            <a:r>
              <a:rPr lang="ru-RU" altLang="ru-RU" sz="2000" b="1" dirty="0" smtClean="0">
                <a:solidFill>
                  <a:srgbClr val="3F3734"/>
                </a:solidFill>
                <a:latin typeface="Sweet Mavka Script" panose="03060602040705080205" pitchFamily="66" charset="0"/>
              </a:rPr>
              <a:t>стандартам</a:t>
            </a:r>
          </a:p>
          <a:p>
            <a:pPr lvl="0" algn="ctr"/>
            <a:endParaRPr lang="ru-RU" altLang="ru-RU" sz="2400" b="1" dirty="0" smtClean="0">
              <a:solidFill>
                <a:srgbClr val="3F3734"/>
              </a:solidFill>
              <a:latin typeface="Sweet Mavka Script" panose="03060602040705080205" pitchFamily="66" charset="0"/>
            </a:endParaRPr>
          </a:p>
          <a:p>
            <a:pPr lvl="0" algn="ctr"/>
            <a:r>
              <a:rPr lang="ru-RU" altLang="ru-RU" sz="2400" b="1" dirty="0">
                <a:solidFill>
                  <a:srgbClr val="502C1E"/>
                </a:solidFill>
                <a:latin typeface="Sweet Mavka Script" panose="03060602040705080205" pitchFamily="66" charset="0"/>
              </a:rPr>
              <a:t>ПЕРЕЕЗД</a:t>
            </a:r>
            <a:endParaRPr lang="ru-RU" altLang="ru-RU" sz="2400" b="1" dirty="0">
              <a:solidFill>
                <a:srgbClr val="3F3734"/>
              </a:solidFill>
              <a:latin typeface="Sweet Mavka Script" panose="03060602040705080205" pitchFamily="66" charset="0"/>
            </a:endParaRPr>
          </a:p>
          <a:p>
            <a:pPr lvl="0" algn="ctr"/>
            <a:r>
              <a:rPr lang="ru-RU" altLang="ru-RU" sz="2000" b="1" dirty="0">
                <a:solidFill>
                  <a:srgbClr val="3F3734"/>
                </a:solidFill>
                <a:latin typeface="Sweet Mavka Script" panose="03060602040705080205" pitchFamily="66" charset="0"/>
              </a:rPr>
              <a:t>Переезд в сельский населенный пункт, либо рабочий поселок, либо поселок городского типа, либо город с населением до 50 тыс. </a:t>
            </a:r>
            <a:r>
              <a:rPr lang="ru-RU" altLang="ru-RU" sz="2000" b="1" dirty="0" smtClean="0">
                <a:solidFill>
                  <a:srgbClr val="3F3734"/>
                </a:solidFill>
                <a:latin typeface="Sweet Mavka Script" panose="03060602040705080205" pitchFamily="66" charset="0"/>
              </a:rPr>
              <a:t>человек</a:t>
            </a:r>
          </a:p>
          <a:p>
            <a:pPr lvl="0" algn="ctr"/>
            <a:endParaRPr lang="ru-RU" sz="2000" dirty="0">
              <a:latin typeface="Sweet Mavka Script" panose="03060602040705080205" pitchFamily="66" charset="0"/>
            </a:endParaRPr>
          </a:p>
          <a:p>
            <a:pPr lvl="0" algn="ctr"/>
            <a:endParaRPr lang="ru-RU" altLang="ru-RU" sz="2000" b="1" dirty="0">
              <a:latin typeface="Sweet Mavka Script" panose="03060602040705080205" pitchFamily="66" charset="0"/>
            </a:endParaRPr>
          </a:p>
          <a:p>
            <a:pPr lvl="0" algn="ctr"/>
            <a:r>
              <a:rPr lang="ru-RU" altLang="ru-RU" sz="2400" b="1" dirty="0">
                <a:solidFill>
                  <a:srgbClr val="502C1E"/>
                </a:solidFill>
                <a:latin typeface="Sweet Mavka Script" panose="03060602040705080205" pitchFamily="66" charset="0"/>
              </a:rPr>
              <a:t>РАБОТА В ТЕЧЕНИЕ 5 ЛЕТ</a:t>
            </a:r>
            <a:endParaRPr lang="ru-RU" altLang="ru-RU" sz="2400" b="1" dirty="0">
              <a:solidFill>
                <a:srgbClr val="3F3734"/>
              </a:solidFill>
              <a:latin typeface="Sweet Mavka Script" panose="03060602040705080205" pitchFamily="66" charset="0"/>
            </a:endParaRPr>
          </a:p>
          <a:p>
            <a:pPr lvl="0" algn="ctr"/>
            <a:r>
              <a:rPr lang="ru-RU" altLang="ru-RU" sz="2000" b="1" dirty="0">
                <a:solidFill>
                  <a:srgbClr val="3F3734"/>
                </a:solidFill>
                <a:latin typeface="Sweet Mavka Script" panose="03060602040705080205" pitchFamily="66" charset="0"/>
              </a:rPr>
              <a:t>Фактическое исполнение обязанностей в течение 5 лет со дня заключения договора</a:t>
            </a:r>
            <a:endParaRPr lang="ru-RU" altLang="ru-RU" sz="2000" b="1" dirty="0">
              <a:solidFill>
                <a:srgbClr val="000000"/>
              </a:solidFill>
              <a:latin typeface="Sweet Mavka Script" panose="03060602040705080205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rgbClr val="502C1E"/>
              </a:solidFill>
              <a:effectLst/>
              <a:latin typeface="Sweet Mavka Script" panose="03060602040705080205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weet Mavka Script" panose="03060602040705080205" pitchFamily="66" charset="0"/>
              </a:rPr>
              <a:t>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8721" y="4347431"/>
            <a:ext cx="4444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Segoe Print" panose="020006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512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95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3948" y="214133"/>
            <a:ext cx="4344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ПАКЕТ ДОКУМЕНТОВ</a:t>
            </a:r>
            <a:endParaRPr lang="ru-RU" sz="3200" b="1" dirty="0">
              <a:solidFill>
                <a:srgbClr val="462300"/>
              </a:solidFill>
              <a:latin typeface="Sweet Mavka Script" panose="03060602040705080205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6877" y="1134574"/>
            <a:ext cx="1018379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435100" algn="l"/>
              </a:tabLst>
            </a:pPr>
            <a:r>
              <a:rPr lang="ru-RU" sz="2000" dirty="0">
                <a:latin typeface="Sweet Mavka Script" panose="03060602040705080205" pitchFamily="66" charset="0"/>
              </a:rPr>
              <a:t>Заявление и пакет документов на участие в конкурсном отборе могут быть поданы:</a:t>
            </a:r>
          </a:p>
          <a:p>
            <a:pPr algn="ctr">
              <a:tabLst>
                <a:tab pos="1435100" algn="l"/>
              </a:tabLst>
            </a:pPr>
            <a:endParaRPr lang="ru-RU" sz="2000" dirty="0">
              <a:latin typeface="Sweet Mavka Script" panose="03060602040705080205" pitchFamily="66" charset="0"/>
            </a:endParaRPr>
          </a:p>
          <a:p>
            <a:pPr algn="ctr">
              <a:tabLst>
                <a:tab pos="1435100" algn="l"/>
              </a:tabLst>
            </a:pPr>
            <a:r>
              <a:rPr lang="ru-RU" sz="2000" dirty="0">
                <a:latin typeface="Sweet Mavka Script" panose="03060602040705080205" pitchFamily="66" charset="0"/>
              </a:rPr>
              <a:t>н</a:t>
            </a:r>
            <a:r>
              <a:rPr lang="ru-RU" sz="2000" dirty="0" smtClean="0">
                <a:latin typeface="Sweet Mavka Script" panose="03060602040705080205" pitchFamily="66" charset="0"/>
              </a:rPr>
              <a:t>а личном приеме в Министерстве образования и науки </a:t>
            </a:r>
            <a:r>
              <a:rPr lang="ru-RU" sz="2000" dirty="0">
                <a:latin typeface="Sweet Mavka Script" panose="03060602040705080205" pitchFamily="66" charset="0"/>
              </a:rPr>
              <a:t>Удмуртской Республики по </a:t>
            </a:r>
            <a:r>
              <a:rPr lang="ru-RU" sz="2000" b="1" u="sng" dirty="0" smtClean="0">
                <a:latin typeface="Sweet Mavka Script" panose="03060602040705080205" pitchFamily="66" charset="0"/>
              </a:rPr>
              <a:t>предварительной записи</a:t>
            </a:r>
            <a:r>
              <a:rPr lang="ru-RU" sz="2000" b="1" dirty="0" smtClean="0">
                <a:latin typeface="Sweet Mavka Script" panose="03060602040705080205" pitchFamily="66" charset="0"/>
              </a:rPr>
              <a:t>  </a:t>
            </a:r>
            <a:r>
              <a:rPr lang="ru-RU" sz="2000" dirty="0" smtClean="0">
                <a:latin typeface="Sweet Mavka Script" panose="03060602040705080205" pitchFamily="66" charset="0"/>
              </a:rPr>
              <a:t>по адресу г. Ижевск, ул. М. Горького 73, каб. 497 (запись </a:t>
            </a:r>
            <a:r>
              <a:rPr lang="ru-RU" sz="2000" dirty="0">
                <a:latin typeface="Sweet Mavka Script" panose="03060602040705080205" pitchFamily="66" charset="0"/>
              </a:rPr>
              <a:t>осуществляется по тел.: </a:t>
            </a:r>
            <a:r>
              <a:rPr lang="ru-RU" sz="2000" b="1" dirty="0">
                <a:latin typeface="Sweet Mavka Script" panose="03060602040705080205" pitchFamily="66" charset="0"/>
              </a:rPr>
              <a:t>8 (3412) </a:t>
            </a:r>
            <a:r>
              <a:rPr lang="ru-RU" sz="2000" b="1" dirty="0" smtClean="0">
                <a:latin typeface="Sweet Mavka Script" panose="03060602040705080205" pitchFamily="66" charset="0"/>
              </a:rPr>
              <a:t>223-088 </a:t>
            </a:r>
            <a:r>
              <a:rPr lang="ru-RU" sz="2000" dirty="0">
                <a:latin typeface="Sweet Mavka Script" panose="03060602040705080205" pitchFamily="66" charset="0"/>
              </a:rPr>
              <a:t>(с 9-00 до 11-00 и с 12-30 до 17-00</a:t>
            </a:r>
            <a:r>
              <a:rPr lang="ru-RU" sz="2000" dirty="0" smtClean="0">
                <a:latin typeface="Sweet Mavka Script" panose="03060602040705080205" pitchFamily="66" charset="0"/>
              </a:rPr>
              <a:t>)</a:t>
            </a:r>
          </a:p>
          <a:p>
            <a:pPr algn="ctr">
              <a:tabLst>
                <a:tab pos="1435100" algn="l"/>
              </a:tabLst>
            </a:pPr>
            <a:endParaRPr lang="ru-RU" sz="2000" dirty="0">
              <a:latin typeface="Sweet Mavka Script" panose="03060602040705080205" pitchFamily="66" charset="0"/>
            </a:endParaRPr>
          </a:p>
          <a:p>
            <a:pPr algn="ctr">
              <a:tabLst>
                <a:tab pos="1435100" algn="l"/>
              </a:tabLst>
            </a:pPr>
            <a:r>
              <a:rPr lang="ru-RU" sz="2000" dirty="0" smtClean="0">
                <a:latin typeface="Sweet Mavka Script" panose="03060602040705080205" pitchFamily="66" charset="0"/>
              </a:rPr>
              <a:t>в </a:t>
            </a:r>
            <a:r>
              <a:rPr lang="ru-RU" sz="2000" dirty="0">
                <a:latin typeface="Sweet Mavka Script" panose="03060602040705080205" pitchFamily="66" charset="0"/>
              </a:rPr>
              <a:t>электронном виде путём </a:t>
            </a:r>
            <a:r>
              <a:rPr lang="ru-RU" sz="2000" dirty="0" smtClean="0">
                <a:latin typeface="Sweet Mavka Script" panose="03060602040705080205" pitchFamily="66" charset="0"/>
              </a:rPr>
              <a:t>отправки </a:t>
            </a:r>
            <a:r>
              <a:rPr lang="ru-RU" sz="2000" dirty="0">
                <a:latin typeface="Sweet Mavka Script" panose="03060602040705080205" pitchFamily="66" charset="0"/>
              </a:rPr>
              <a:t>на </a:t>
            </a:r>
            <a:r>
              <a:rPr lang="ru-RU" sz="2000" dirty="0" smtClean="0">
                <a:latin typeface="Sweet Mavka Script" panose="03060602040705080205" pitchFamily="66" charset="0"/>
              </a:rPr>
              <a:t>электронную почту </a:t>
            </a:r>
            <a:r>
              <a:rPr lang="en-US" sz="2000" dirty="0" smtClean="0">
                <a:latin typeface="Sweet Mavka Script" panose="03060602040705080205" pitchFamily="66" charset="0"/>
                <a:hlinkClick r:id="rId3"/>
              </a:rPr>
              <a:t>ivanova.en@obr18.ru</a:t>
            </a:r>
            <a:r>
              <a:rPr lang="en-US" sz="2000" dirty="0" smtClean="0">
                <a:latin typeface="Sweet Mavka Script" panose="03060602040705080205" pitchFamily="66" charset="0"/>
              </a:rPr>
              <a:t>  </a:t>
            </a:r>
            <a:r>
              <a:rPr lang="ru-RU" sz="2000" dirty="0" smtClean="0">
                <a:latin typeface="Sweet Mavka Script" panose="03060602040705080205" pitchFamily="66" charset="0"/>
              </a:rPr>
              <a:t> </a:t>
            </a:r>
            <a:r>
              <a:rPr lang="ru-RU" sz="2000" dirty="0">
                <a:latin typeface="Sweet Mavka Script" panose="03060602040705080205" pitchFamily="66" charset="0"/>
              </a:rPr>
              <a:t>(документы, направленные в форме электронных документов, в обязательном порядке должны быть подписаны электронной подписью в соответствии с требованиями федерального законодательства).</a:t>
            </a:r>
          </a:p>
          <a:p>
            <a:pPr algn="ctr">
              <a:tabLst>
                <a:tab pos="1435100" algn="l"/>
              </a:tabLst>
            </a:pPr>
            <a:endParaRPr lang="ru-RU" sz="2000" dirty="0">
              <a:latin typeface="Sweet Mavka Script" panose="03060602040705080205" pitchFamily="66" charset="0"/>
            </a:endParaRPr>
          </a:p>
          <a:p>
            <a:pPr algn="ctr">
              <a:tabLst>
                <a:tab pos="1435100" algn="l"/>
              </a:tabLst>
            </a:pPr>
            <a:r>
              <a:rPr lang="ru-RU" sz="2000" dirty="0">
                <a:latin typeface="Sweet Mavka Script" panose="03060602040705080205" pitchFamily="66" charset="0"/>
              </a:rPr>
              <a:t>в бумажном виде в виде почтового отправления (при этом все документы должны быть нотариально заверены) по адресу </a:t>
            </a:r>
            <a:r>
              <a:rPr lang="en-US" sz="2000" dirty="0" smtClean="0">
                <a:latin typeface="Sweet Mavka Script" panose="03060602040705080205" pitchFamily="66" charset="0"/>
              </a:rPr>
              <a:t>426051</a:t>
            </a:r>
            <a:r>
              <a:rPr lang="ru-RU" sz="2000" dirty="0" smtClean="0">
                <a:latin typeface="Sweet Mavka Script" panose="03060602040705080205" pitchFamily="66" charset="0"/>
              </a:rPr>
              <a:t>, г. Ижевск, ул. М. Горького 73, каб.497</a:t>
            </a:r>
          </a:p>
          <a:p>
            <a:pPr algn="ctr">
              <a:tabLst>
                <a:tab pos="1435100" algn="l"/>
              </a:tabLst>
            </a:pPr>
            <a:endParaRPr lang="ru-RU" sz="2000" dirty="0">
              <a:latin typeface="Sweet Mavka Script" panose="03060602040705080205" pitchFamily="66" charset="0"/>
            </a:endParaRPr>
          </a:p>
          <a:p>
            <a:pPr algn="ctr">
              <a:tabLst>
                <a:tab pos="1435100" algn="l"/>
              </a:tabLst>
            </a:pPr>
            <a:r>
              <a:rPr lang="ru-RU" sz="2000" dirty="0" smtClean="0">
                <a:latin typeface="Sweet Mavka Script" panose="03060602040705080205" pitchFamily="66" charset="0"/>
              </a:rPr>
              <a:t>С перечнем документов можно ознакомиться на сайте </a:t>
            </a:r>
            <a:r>
              <a:rPr lang="ru-RU" sz="2000" dirty="0" err="1" smtClean="0">
                <a:latin typeface="Sweet Mavka Script" panose="03060602040705080205" pitchFamily="66" charset="0"/>
              </a:rPr>
              <a:t>МОиН</a:t>
            </a:r>
            <a:r>
              <a:rPr lang="ru-RU" sz="2000" dirty="0" smtClean="0">
                <a:latin typeface="Sweet Mavka Script" panose="03060602040705080205" pitchFamily="66" charset="0"/>
              </a:rPr>
              <a:t> УР </a:t>
            </a:r>
          </a:p>
          <a:p>
            <a:pPr algn="ctr">
              <a:tabLst>
                <a:tab pos="1435100" algn="l"/>
              </a:tabLst>
            </a:pPr>
            <a:r>
              <a:rPr lang="en-US" sz="2000" dirty="0">
                <a:latin typeface="Sweet Mavka Script" panose="03060602040705080205" pitchFamily="66" charset="0"/>
                <a:hlinkClick r:id="rId4"/>
              </a:rPr>
              <a:t>https://</a:t>
            </a:r>
            <a:r>
              <a:rPr lang="en-US" sz="2000" dirty="0" smtClean="0">
                <a:latin typeface="Sweet Mavka Script" panose="03060602040705080205" pitchFamily="66" charset="0"/>
                <a:hlinkClick r:id="rId4"/>
              </a:rPr>
              <a:t>udmedu.ru/project_program/zemskiy_uchitel.php</a:t>
            </a:r>
            <a:endParaRPr lang="ru-RU" sz="2000" dirty="0" smtClean="0">
              <a:latin typeface="Sweet Mavka Script" panose="03060602040705080205" pitchFamily="66" charset="0"/>
            </a:endParaRPr>
          </a:p>
          <a:p>
            <a:pPr algn="ctr">
              <a:tabLst>
                <a:tab pos="1435100" algn="l"/>
              </a:tabLst>
            </a:pPr>
            <a:r>
              <a:rPr lang="ru-RU" sz="2000" dirty="0" smtClean="0">
                <a:latin typeface="Sweet Mavka Script" panose="03060602040705080205" pitchFamily="66" charset="0"/>
              </a:rPr>
              <a:t>На Федеральном портале «Земский учитель» </a:t>
            </a:r>
          </a:p>
          <a:p>
            <a:pPr algn="ctr">
              <a:tabLst>
                <a:tab pos="1435100" algn="l"/>
              </a:tabLst>
            </a:pPr>
            <a:r>
              <a:rPr lang="en-US" sz="2000" dirty="0">
                <a:latin typeface="Sweet Mavka Script" panose="03060602040705080205" pitchFamily="66" charset="0"/>
                <a:hlinkClick r:id="rId5"/>
              </a:rPr>
              <a:t>https://zemteacher.apkpro.ru</a:t>
            </a:r>
            <a:r>
              <a:rPr lang="en-US" sz="2000" dirty="0" smtClean="0">
                <a:latin typeface="Sweet Mavka Script" panose="03060602040705080205" pitchFamily="66" charset="0"/>
                <a:hlinkClick r:id="rId5"/>
              </a:rPr>
              <a:t>/</a:t>
            </a:r>
            <a:endParaRPr lang="ru-RU" sz="2000" dirty="0" smtClean="0">
              <a:latin typeface="Sweet Mavka Script" panose="03060602040705080205" pitchFamily="66" charset="0"/>
            </a:endParaRPr>
          </a:p>
          <a:p>
            <a:pPr algn="ctr">
              <a:tabLst>
                <a:tab pos="1435100" algn="l"/>
              </a:tabLst>
            </a:pPr>
            <a:endParaRPr lang="ru-RU" sz="2000" dirty="0" smtClean="0">
              <a:latin typeface="Sweet Mavka Script" panose="03060602040705080205" pitchFamily="66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0037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077"/>
            <a:ext cx="12193057" cy="6889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8051" y="272498"/>
            <a:ext cx="66030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МОУ «Увинская СОШ №1» </a:t>
            </a:r>
          </a:p>
          <a:p>
            <a:r>
              <a:rPr lang="ru-RU" sz="3200" b="1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учитель русского языка и литературы</a:t>
            </a:r>
            <a:endParaRPr lang="ru-RU" sz="3200" b="1" dirty="0">
              <a:solidFill>
                <a:srgbClr val="462300"/>
              </a:solidFill>
              <a:latin typeface="Sweet Mavka Script" panose="03060602040705080205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26" y="1458631"/>
            <a:ext cx="4573211" cy="3429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604016" y="1358572"/>
            <a:ext cx="562631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462300"/>
                </a:solidFill>
                <a:latin typeface="Sweet Mavka Script" panose="03060602040705080205" pitchFamily="66" charset="0"/>
              </a:rPr>
              <a:t>МОУ «Увинская школа № 1» основана в 1975 году.</a:t>
            </a:r>
          </a:p>
          <a:p>
            <a:pPr algn="ctr"/>
            <a:r>
              <a:rPr lang="ru-RU" sz="2400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В </a:t>
            </a:r>
            <a:r>
              <a:rPr lang="ru-RU" sz="2400" dirty="0">
                <a:solidFill>
                  <a:srgbClr val="462300"/>
                </a:solidFill>
                <a:latin typeface="Sweet Mavka Script" panose="03060602040705080205" pitchFamily="66" charset="0"/>
              </a:rPr>
              <a:t>школе обучается </a:t>
            </a:r>
            <a:r>
              <a:rPr lang="ru-RU" sz="2400" b="1" dirty="0">
                <a:solidFill>
                  <a:srgbClr val="462300"/>
                </a:solidFill>
                <a:latin typeface="Sweet Mavka Script" panose="03060602040705080205" pitchFamily="66" charset="0"/>
              </a:rPr>
              <a:t>946</a:t>
            </a:r>
            <a:r>
              <a:rPr lang="ru-RU" sz="2400" dirty="0">
                <a:solidFill>
                  <a:srgbClr val="462300"/>
                </a:solidFill>
                <a:latin typeface="Sweet Mavka Script" panose="03060602040705080205" pitchFamily="66" charset="0"/>
              </a:rPr>
              <a:t> обучающихся. </a:t>
            </a:r>
            <a:endParaRPr lang="ru-RU" sz="2400" dirty="0" smtClean="0">
              <a:solidFill>
                <a:srgbClr val="462300"/>
              </a:solidFill>
              <a:latin typeface="Sweet Mavka Script" panose="03060602040705080205" pitchFamily="66" charset="0"/>
            </a:endParaRPr>
          </a:p>
          <a:p>
            <a:pPr algn="ctr"/>
            <a:endParaRPr lang="ru-RU" sz="2400" dirty="0" smtClean="0">
              <a:solidFill>
                <a:srgbClr val="462300"/>
              </a:solidFill>
              <a:latin typeface="Sweet Mavka Script" panose="03060602040705080205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78</a:t>
            </a:r>
            <a:endParaRPr lang="ru-RU" sz="2800" b="1" dirty="0">
              <a:solidFill>
                <a:srgbClr val="462300"/>
              </a:solidFill>
              <a:latin typeface="Sweet Mavka Script" panose="03060602040705080205" pitchFamily="66" charset="0"/>
            </a:endParaRPr>
          </a:p>
          <a:p>
            <a:pPr algn="ctr"/>
            <a:r>
              <a:rPr lang="ru-RU" sz="2400" dirty="0">
                <a:solidFill>
                  <a:srgbClr val="462300"/>
                </a:solidFill>
                <a:latin typeface="Sweet Mavka Script" panose="03060602040705080205" pitchFamily="66" charset="0"/>
              </a:rPr>
              <a:t>Призеров Всероссийской олимпиады за 3 года</a:t>
            </a:r>
          </a:p>
          <a:p>
            <a:pPr algn="ctr"/>
            <a:endParaRPr lang="ru-RU" sz="2400" b="1" dirty="0" smtClean="0">
              <a:solidFill>
                <a:srgbClr val="462300"/>
              </a:solidFill>
              <a:latin typeface="Sweet Mavka Script" panose="03060602040705080205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3</a:t>
            </a:r>
            <a:endParaRPr lang="ru-RU" sz="2400" b="1" dirty="0">
              <a:solidFill>
                <a:srgbClr val="462300"/>
              </a:solidFill>
              <a:latin typeface="Sweet Mavka Script" panose="03060602040705080205" pitchFamily="66" charset="0"/>
            </a:endParaRPr>
          </a:p>
          <a:p>
            <a:pPr algn="ctr"/>
            <a:r>
              <a:rPr lang="ru-RU" sz="2400" dirty="0">
                <a:solidFill>
                  <a:srgbClr val="462300"/>
                </a:solidFill>
                <a:latin typeface="Sweet Mavka Script" panose="03060602040705080205" pitchFamily="66" charset="0"/>
              </a:rPr>
              <a:t>Выпускников с золотой медалью за 2021 год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-2255585" y="4897396"/>
            <a:ext cx="122882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60,0</a:t>
            </a:r>
            <a:endParaRPr lang="ru-RU" sz="2400" b="1" dirty="0">
              <a:solidFill>
                <a:srgbClr val="462300"/>
              </a:solidFill>
              <a:latin typeface="Sweet Mavka Script" panose="03060602040705080205" pitchFamily="66" charset="0"/>
            </a:endParaRPr>
          </a:p>
          <a:p>
            <a:pPr algn="ctr"/>
            <a:r>
              <a:rPr lang="ru-RU" sz="2400" dirty="0">
                <a:solidFill>
                  <a:srgbClr val="462300"/>
                </a:solidFill>
                <a:latin typeface="Sweet Mavka Script" panose="03060602040705080205" pitchFamily="66" charset="0"/>
              </a:rPr>
              <a:t>Средний балл на ЕГЭ в 2021 </a:t>
            </a:r>
            <a:r>
              <a:rPr lang="ru-RU" sz="2400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году</a:t>
            </a:r>
          </a:p>
          <a:p>
            <a:pPr algn="ctr"/>
            <a:endParaRPr lang="ru-RU" sz="2400" dirty="0">
              <a:solidFill>
                <a:srgbClr val="462300"/>
              </a:solidFill>
              <a:latin typeface="Sweet Mavka Script" panose="03060602040705080205" pitchFamily="66" charset="0"/>
            </a:endParaRPr>
          </a:p>
          <a:p>
            <a:pPr algn="ctr"/>
            <a:r>
              <a:rPr lang="ru-RU" sz="2400" b="1" dirty="0">
                <a:solidFill>
                  <a:srgbClr val="462300"/>
                </a:solidFill>
                <a:latin typeface="Sweet Mavka Script" panose="03060602040705080205" pitchFamily="66" charset="0"/>
              </a:rPr>
              <a:t>90%</a:t>
            </a:r>
          </a:p>
          <a:p>
            <a:pPr algn="ctr"/>
            <a:r>
              <a:rPr lang="ru-RU" sz="2400" dirty="0">
                <a:solidFill>
                  <a:srgbClr val="462300"/>
                </a:solidFill>
                <a:latin typeface="Sweet Mavka Script" panose="03060602040705080205" pitchFamily="66" charset="0"/>
              </a:rPr>
              <a:t>Выпускников поступивших в ВУЗы в 2021 году</a:t>
            </a:r>
          </a:p>
          <a:p>
            <a:endParaRPr lang="ru-RU" sz="2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1" y="5218307"/>
            <a:ext cx="1679232" cy="1676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81" y="5040452"/>
            <a:ext cx="1351168" cy="31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" y="-31077"/>
            <a:ext cx="12193057" cy="6889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1426" y="120828"/>
            <a:ext cx="54280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МБОУ «Кезская СОШ №2»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462300"/>
                </a:solidFill>
                <a:latin typeface="Sweet Mavka Script" panose="03060602040705080205" pitchFamily="66" charset="0"/>
              </a:rPr>
              <a:t>у</a:t>
            </a:r>
            <a:r>
              <a:rPr lang="ru-RU" sz="3200" b="1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читель английского языка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62300"/>
              </a:solidFill>
              <a:effectLst/>
              <a:uLnTx/>
              <a:uFillTx/>
              <a:latin typeface="Sweet Mavka Script" panose="03060602040705080205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5573" y="1303808"/>
            <a:ext cx="60325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</a:rPr>
              <a:t>МБОУ «Кезская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</a:rPr>
              <a:t> СОШ № 2»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</a:rPr>
              <a:t>основана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</a:rPr>
              <a:t>в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</a:rPr>
              <a:t>1961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</a:rPr>
              <a:t>году.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</a:rPr>
              <a:t>В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</a:rPr>
              <a:t>школе обучается </a:t>
            </a:r>
            <a:r>
              <a:rPr lang="ru-RU" sz="2400" b="1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865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</a:rPr>
              <a:t>обучающихся.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462300"/>
              </a:solidFill>
              <a:effectLst/>
              <a:uLnTx/>
              <a:uFillTx/>
              <a:latin typeface="Sweet Mavka Script" panose="03060602040705080205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>
              <a:solidFill>
                <a:srgbClr val="462300"/>
              </a:solidFill>
              <a:latin typeface="Sweet Mavka Script" panose="03060602040705080205" pitchFamily="66" charset="0"/>
            </a:endParaRPr>
          </a:p>
          <a:p>
            <a:pPr lvl="0" algn="ctr"/>
            <a:r>
              <a:rPr lang="ru-RU" sz="2400" dirty="0">
                <a:solidFill>
                  <a:srgbClr val="462300"/>
                </a:solidFill>
                <a:latin typeface="Sweet Mavka Script" panose="03060602040705080205" pitchFamily="66" charset="0"/>
              </a:rPr>
              <a:t>В 2022 </a:t>
            </a:r>
            <a:r>
              <a:rPr lang="ru-RU" sz="2400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году </a:t>
            </a:r>
            <a:r>
              <a:rPr lang="ru-RU" sz="2400" dirty="0">
                <a:solidFill>
                  <a:srgbClr val="462300"/>
                </a:solidFill>
                <a:latin typeface="Sweet Mavka Script" panose="03060602040705080205" pitchFamily="66" charset="0"/>
              </a:rPr>
              <a:t>выпускники поступили в 5 учреждений </a:t>
            </a:r>
            <a:r>
              <a:rPr lang="ru-RU" sz="2400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СПО.</a:t>
            </a:r>
          </a:p>
          <a:p>
            <a:pPr lvl="0" algn="ctr"/>
            <a:endParaRPr lang="ru-RU" sz="2400" dirty="0" smtClean="0">
              <a:solidFill>
                <a:srgbClr val="462300"/>
              </a:solidFill>
              <a:latin typeface="Sweet Mavka Script" panose="03060602040705080205" pitchFamily="66" charset="0"/>
            </a:endParaRPr>
          </a:p>
          <a:p>
            <a:pPr lvl="0" algn="ctr"/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</a:rPr>
              <a:t>4,5 </a:t>
            </a:r>
          </a:p>
          <a:p>
            <a:pPr lvl="0" algn="ctr"/>
            <a:r>
              <a:rPr lang="ru-RU" sz="2400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Средний балл на ОГЭ в 2021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rgbClr val="462300"/>
              </a:solidFill>
              <a:effectLst/>
              <a:uLnTx/>
              <a:uFillTx/>
              <a:latin typeface="Sweet Mavka Script" panose="03060602040705080205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648" y="4870787"/>
            <a:ext cx="1679232" cy="1676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574" y="4850002"/>
            <a:ext cx="1351168" cy="31574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23" y="1391661"/>
            <a:ext cx="4492425" cy="3186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370842" y="4833397"/>
            <a:ext cx="5520183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462300"/>
                </a:solidFill>
                <a:latin typeface="Sweet Mavka Script" panose="03060602040705080205" pitchFamily="66" charset="0"/>
              </a:rPr>
              <a:t>Профильные направления </a:t>
            </a:r>
            <a:r>
              <a:rPr lang="ru-RU" sz="2200" b="1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для 10–11 классов</a:t>
            </a:r>
            <a:endParaRPr lang="ru-RU" sz="2200" b="1" dirty="0">
              <a:solidFill>
                <a:srgbClr val="462300"/>
              </a:solidFill>
              <a:latin typeface="Sweet Mavka Script" panose="03060602040705080205" pitchFamily="66" charset="0"/>
            </a:endParaRPr>
          </a:p>
          <a:p>
            <a:pPr algn="ctr"/>
            <a:r>
              <a:rPr lang="ru-RU" sz="2200" dirty="0">
                <a:solidFill>
                  <a:srgbClr val="462300"/>
                </a:solidFill>
                <a:latin typeface="Sweet Mavka Script" panose="03060602040705080205" pitchFamily="66" charset="0"/>
              </a:rPr>
              <a:t>Технологический </a:t>
            </a:r>
            <a:r>
              <a:rPr lang="ru-RU" sz="2200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профиль</a:t>
            </a:r>
          </a:p>
          <a:p>
            <a:pPr algn="ctr"/>
            <a:endParaRPr lang="ru-RU" sz="1000" dirty="0">
              <a:solidFill>
                <a:srgbClr val="462300"/>
              </a:solidFill>
              <a:latin typeface="Sweet Mavka Script" panose="03060602040705080205" pitchFamily="66" charset="0"/>
            </a:endParaRPr>
          </a:p>
          <a:p>
            <a:pPr algn="ctr"/>
            <a:r>
              <a:rPr lang="ru-RU" sz="2200" dirty="0">
                <a:solidFill>
                  <a:srgbClr val="462300"/>
                </a:solidFill>
                <a:latin typeface="Sweet Mavka Script" panose="03060602040705080205" pitchFamily="66" charset="0"/>
              </a:rPr>
              <a:t>Естественно-научный </a:t>
            </a:r>
            <a:r>
              <a:rPr lang="ru-RU" sz="2200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профиль</a:t>
            </a:r>
          </a:p>
          <a:p>
            <a:pPr algn="ctr"/>
            <a:endParaRPr lang="ru-RU" sz="1000" dirty="0">
              <a:solidFill>
                <a:srgbClr val="462300"/>
              </a:solidFill>
              <a:latin typeface="Sweet Mavka Script" panose="03060602040705080205" pitchFamily="66" charset="0"/>
            </a:endParaRPr>
          </a:p>
          <a:p>
            <a:pPr algn="ctr"/>
            <a:r>
              <a:rPr lang="ru-RU" sz="2200" dirty="0">
                <a:solidFill>
                  <a:srgbClr val="462300"/>
                </a:solidFill>
                <a:latin typeface="Sweet Mavka Script" panose="03060602040705080205" pitchFamily="66" charset="0"/>
              </a:rPr>
              <a:t>Гуманитарный профиль</a:t>
            </a:r>
          </a:p>
        </p:txBody>
      </p:sp>
    </p:spTree>
    <p:extLst>
      <p:ext uri="{BB962C8B-B14F-4D97-AF65-F5344CB8AC3E}">
        <p14:creationId xmlns:p14="http://schemas.microsoft.com/office/powerpoint/2010/main" val="24123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077"/>
            <a:ext cx="12193057" cy="6889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5477" y="272498"/>
            <a:ext cx="58945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  <a:ea typeface="+mn-ea"/>
                <a:cs typeface="+mn-cs"/>
              </a:rPr>
              <a:t>МБОУ «Игринская СОШ №4»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уч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  <a:ea typeface="+mn-ea"/>
                <a:cs typeface="+mn-cs"/>
              </a:rPr>
              <a:t>итель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  <a:ea typeface="+mn-ea"/>
                <a:cs typeface="+mn-cs"/>
              </a:rPr>
              <a:t> математики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62300"/>
              </a:solidFill>
              <a:effectLst/>
              <a:uLnTx/>
              <a:uFillTx/>
              <a:latin typeface="Sweet Mavka Script" panose="03060602040705080205" pitchFamily="66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4491" y="1349716"/>
            <a:ext cx="52668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>
                <a:solidFill>
                  <a:srgbClr val="462300"/>
                </a:solidFill>
                <a:latin typeface="Sweet Mavka Script" panose="03060602040705080205" pitchFamily="66" charset="0"/>
              </a:rPr>
              <a:t>МБОУ «Игринская СОШ №4»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  <a:ea typeface="+mn-ea"/>
                <a:cs typeface="+mn-cs"/>
              </a:rPr>
              <a:t> основана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  <a:ea typeface="+mn-ea"/>
                <a:cs typeface="+mn-cs"/>
              </a:rPr>
              <a:t>в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  <a:ea typeface="+mn-ea"/>
                <a:cs typeface="+mn-cs"/>
              </a:rPr>
              <a:t>1987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  <a:ea typeface="+mn-ea"/>
                <a:cs typeface="+mn-cs"/>
              </a:rPr>
              <a:t>году.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  <a:ea typeface="+mn-ea"/>
                <a:cs typeface="+mn-cs"/>
              </a:rPr>
              <a:t>В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  <a:ea typeface="+mn-ea"/>
                <a:cs typeface="+mn-cs"/>
              </a:rPr>
              <a:t>школе обучается </a:t>
            </a:r>
            <a:r>
              <a:rPr lang="ru-RU" sz="2400" b="1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1096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62300"/>
                </a:solidFill>
                <a:effectLst/>
                <a:uLnTx/>
                <a:uFillTx/>
                <a:latin typeface="Sweet Mavka Script" panose="03060602040705080205" pitchFamily="66" charset="0"/>
                <a:ea typeface="+mn-ea"/>
                <a:cs typeface="+mn-cs"/>
              </a:rPr>
              <a:t>обучающихся.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462300"/>
              </a:solidFill>
              <a:effectLst/>
              <a:uLnTx/>
              <a:uFillTx/>
              <a:latin typeface="Sweet Mavka Script" panose="03060602040705080205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462300"/>
              </a:solidFill>
              <a:effectLst/>
              <a:uLnTx/>
              <a:uFillTx/>
              <a:latin typeface="Sweet Mavka Script" panose="03060602040705080205" pitchFamily="66" charset="0"/>
            </a:endParaRPr>
          </a:p>
          <a:p>
            <a:pPr lvl="0" algn="ctr"/>
            <a:r>
              <a:rPr lang="ru-RU" sz="2400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2</a:t>
            </a:r>
            <a:endParaRPr lang="ru-RU" sz="2400" dirty="0">
              <a:solidFill>
                <a:srgbClr val="462300"/>
              </a:solidFill>
              <a:latin typeface="Sweet Mavka Script" panose="03060602040705080205" pitchFamily="66" charset="0"/>
            </a:endParaRPr>
          </a:p>
          <a:p>
            <a:pPr lvl="0" algn="ctr"/>
            <a:r>
              <a:rPr lang="ru-RU" sz="2400" dirty="0">
                <a:solidFill>
                  <a:srgbClr val="462300"/>
                </a:solidFill>
                <a:latin typeface="Sweet Mavka Script" panose="03060602040705080205" pitchFamily="66" charset="0"/>
              </a:rPr>
              <a:t>Призеров Всероссийской олимпиады регионального уровня за 3 года</a:t>
            </a:r>
          </a:p>
          <a:p>
            <a:pPr lvl="0" algn="ctr"/>
            <a:endParaRPr lang="ru-RU" sz="2400" dirty="0" smtClean="0">
              <a:solidFill>
                <a:srgbClr val="462300"/>
              </a:solidFill>
              <a:latin typeface="Sweet Mavka Script" panose="03060602040705080205" pitchFamily="66" charset="0"/>
            </a:endParaRPr>
          </a:p>
          <a:p>
            <a:pPr lvl="0" algn="ctr"/>
            <a:r>
              <a:rPr lang="ru-RU" sz="2400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3</a:t>
            </a:r>
            <a:endParaRPr lang="ru-RU" sz="2400" dirty="0">
              <a:solidFill>
                <a:srgbClr val="462300"/>
              </a:solidFill>
              <a:latin typeface="Sweet Mavka Script" panose="03060602040705080205" pitchFamily="66" charset="0"/>
            </a:endParaRPr>
          </a:p>
          <a:p>
            <a:pPr lvl="0" algn="ctr"/>
            <a:r>
              <a:rPr lang="ru-RU" sz="2400" dirty="0">
                <a:solidFill>
                  <a:srgbClr val="462300"/>
                </a:solidFill>
                <a:latin typeface="Sweet Mavka Script" panose="03060602040705080205" pitchFamily="66" charset="0"/>
              </a:rPr>
              <a:t>Выпускников с золотой медалью за 2022 </a:t>
            </a:r>
            <a:r>
              <a:rPr lang="ru-RU" sz="2400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год</a:t>
            </a:r>
            <a:endParaRPr lang="ru-RU" sz="2400" dirty="0">
              <a:solidFill>
                <a:srgbClr val="462300"/>
              </a:solidFill>
              <a:latin typeface="Sweet Mavka Script" panose="03060602040705080205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299408" y="4937362"/>
            <a:ext cx="122882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462300"/>
                </a:solidFill>
                <a:latin typeface="Sweet Mavka Script" panose="03060602040705080205" pitchFamily="66" charset="0"/>
              </a:rPr>
              <a:t>67</a:t>
            </a:r>
            <a:endParaRPr lang="ru-RU" sz="2400" dirty="0">
              <a:solidFill>
                <a:srgbClr val="462300"/>
              </a:solidFill>
              <a:latin typeface="Sweet Mavka Script" panose="03060602040705080205" pitchFamily="66" charset="0"/>
            </a:endParaRPr>
          </a:p>
          <a:p>
            <a:pPr lvl="0" algn="ctr"/>
            <a:r>
              <a:rPr lang="ru-RU" sz="2400" dirty="0">
                <a:solidFill>
                  <a:srgbClr val="462300"/>
                </a:solidFill>
                <a:latin typeface="Sweet Mavka Script" panose="03060602040705080205" pitchFamily="66" charset="0"/>
              </a:rPr>
              <a:t>Средний балл на ЕГЭ в 2022 году</a:t>
            </a:r>
          </a:p>
          <a:p>
            <a:pPr lvl="0" algn="ctr"/>
            <a:r>
              <a:rPr lang="ru-RU" sz="2400" dirty="0">
                <a:solidFill>
                  <a:srgbClr val="462300"/>
                </a:solidFill>
                <a:latin typeface="Sweet Mavka Script" panose="03060602040705080205" pitchFamily="66" charset="0"/>
              </a:rPr>
              <a:t>93,5%</a:t>
            </a:r>
          </a:p>
          <a:p>
            <a:pPr lvl="0" algn="ctr"/>
            <a:r>
              <a:rPr lang="ru-RU" sz="2400" dirty="0">
                <a:solidFill>
                  <a:srgbClr val="462300"/>
                </a:solidFill>
                <a:latin typeface="Sweet Mavka Script" panose="03060602040705080205" pitchFamily="66" charset="0"/>
              </a:rPr>
              <a:t>Выпускников поступивших в ВУЗы в 2022 году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62300"/>
              </a:solidFill>
              <a:effectLst/>
              <a:uLnTx/>
              <a:uFillTx/>
              <a:latin typeface="Sweet Mavka Script" panose="03060602040705080205" pitchFamily="66" charset="0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1" y="5218307"/>
            <a:ext cx="1679232" cy="1676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81" y="5040452"/>
            <a:ext cx="1351168" cy="31574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39" y="1471221"/>
            <a:ext cx="5450754" cy="3066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0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348</Words>
  <Application>Microsoft Office PowerPoint</Application>
  <PresentationFormat>Широкоэкранный</PresentationFormat>
  <Paragraphs>78</Paragraphs>
  <Slides>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Celestina</vt:lpstr>
      <vt:lpstr>Segoe Print</vt:lpstr>
      <vt:lpstr>Sweet Mavka Script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Земский учитель 2023</dc:title>
  <dc:creator>Иванова Екатерина Николаевна</dc:creator>
  <cp:lastModifiedBy>Иванова Екатерина Николаевна</cp:lastModifiedBy>
  <cp:revision>18</cp:revision>
  <dcterms:created xsi:type="dcterms:W3CDTF">2023-01-17T06:14:01Z</dcterms:created>
  <dcterms:modified xsi:type="dcterms:W3CDTF">2023-02-01T07:08:44Z</dcterms:modified>
</cp:coreProperties>
</file>